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44"/>
  </p:notesMasterIdLst>
  <p:sldIdLst>
    <p:sldId id="297" r:id="rId2"/>
    <p:sldId id="270" r:id="rId3"/>
    <p:sldId id="311" r:id="rId4"/>
    <p:sldId id="272" r:id="rId5"/>
    <p:sldId id="309" r:id="rId6"/>
    <p:sldId id="312" r:id="rId7"/>
    <p:sldId id="274" r:id="rId8"/>
    <p:sldId id="275" r:id="rId9"/>
    <p:sldId id="276" r:id="rId10"/>
    <p:sldId id="277" r:id="rId11"/>
    <p:sldId id="278" r:id="rId12"/>
    <p:sldId id="279" r:id="rId13"/>
    <p:sldId id="280" r:id="rId14"/>
    <p:sldId id="282" r:id="rId15"/>
    <p:sldId id="283" r:id="rId16"/>
    <p:sldId id="281" r:id="rId17"/>
    <p:sldId id="284" r:id="rId18"/>
    <p:sldId id="302" r:id="rId19"/>
    <p:sldId id="303" r:id="rId20"/>
    <p:sldId id="304" r:id="rId21"/>
    <p:sldId id="316" r:id="rId22"/>
    <p:sldId id="314" r:id="rId23"/>
    <p:sldId id="315" r:id="rId24"/>
    <p:sldId id="322" r:id="rId25"/>
    <p:sldId id="325" r:id="rId26"/>
    <p:sldId id="326" r:id="rId27"/>
    <p:sldId id="327" r:id="rId28"/>
    <p:sldId id="328" r:id="rId29"/>
    <p:sldId id="329" r:id="rId30"/>
    <p:sldId id="330" r:id="rId31"/>
    <p:sldId id="331" r:id="rId32"/>
    <p:sldId id="332" r:id="rId33"/>
    <p:sldId id="339" r:id="rId34"/>
    <p:sldId id="340" r:id="rId35"/>
    <p:sldId id="334" r:id="rId36"/>
    <p:sldId id="347" r:id="rId37"/>
    <p:sldId id="348" r:id="rId38"/>
    <p:sldId id="349" r:id="rId39"/>
    <p:sldId id="350" r:id="rId40"/>
    <p:sldId id="337" r:id="rId41"/>
    <p:sldId id="345" r:id="rId42"/>
    <p:sldId id="346" r:id="rId43"/>
  </p:sldIdLst>
  <p:sldSz cx="9144000" cy="6858000" type="screen4x3"/>
  <p:notesSz cx="7315200" cy="9601200"/>
  <p:custDataLst>
    <p:tags r:id="rId45"/>
  </p:custDataLst>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595" autoAdjust="0"/>
  </p:normalViewPr>
  <p:slideViewPr>
    <p:cSldViewPr>
      <p:cViewPr varScale="1">
        <p:scale>
          <a:sx n="108" d="100"/>
          <a:sy n="108" d="100"/>
        </p:scale>
        <p:origin x="17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2:27:34.541"/>
    </inkml:context>
    <inkml:brush xml:id="br0">
      <inkml:brushProperty name="width" value="0.05" units="cm"/>
      <inkml:brushProperty name="height" value="0.05" units="cm"/>
    </inkml:brush>
  </inkml:definitions>
  <inkml:trace contextRef="#ctx0" brushRef="#br0">0 32 3648,'2'0'181,"-1"1"-1,0-1 0,0 0 0,0 0 0,0 0 0,0 0 1,0 0-1,0-1 0,0 1 0,0 0 0,0 0 1,1-1-1,-1 1 0,0-1 0,0 1 0,0-1 0,-1 1 1,1-1-1,0 1 0,0-1 0,0 0 0,0 0 1,0 1-1,-1-1 0,1 0 0,0 0 0,-1 0 0,1 0 1,-1 0-1,1 0 0,-1 0 0,1 0 0,-1 0 1,0 0-1,1 0 0,-1 0 0,0 0 0,0 0 0,0 0 1,0 0-1,0 0 0,0-1 0,0 0 549,2 27 425,1-23-1173,-3-2 47,0 0 0,0 0 0,0 0 0,0 0 0,0 0 0,0 0 0,0 0 0,0 0 0,0 0 0,0-1 1,0 1-1,0 0 0,0 0 0,0 0 0,0 0 0,0 0 0,0 0 0,0 0 0,1 0 0,-1 0 0,0 0 0,0 0 0,0 0 0,0 0 0,0 0 0,0 0 0,0 0 0,0 0 0,0 0 0,0 0 0,0 0 0,1 0 0,-1 0 0,0 0 0,0 0 0,0 0 0,0 0 0,0 0 0,0 0 0,0 0 0,0-12 228,0 12-219,0-1 0,0 0 0,0 1 1,0-1-1,0 0 0,0 1 0,0-1 0,0 0 1,0 1-1,0-1 0,0 0 0,-1 1 1,1-1-1,0 1 0,0-1 0,-1 0 0,1 1 1,0-1-1,-1 1 0,1-1 0,-1 1 1,1-1-1,0 1 0,-1-1 0,1 1 0,-1 0 1,0-1-1,0 1 9,1 0-1,-1 1 1,1-1 0,-1 1 0,1-1 0,-1 1-1,1-1 1,-1 1 0,1-1 0,-1 1 0,1-1-1,0 1 1,-1 0 0,1-1 0,0 1 0,0-1-1,-1 1 1,1 0 0,0-1 0,0 1 0,0 0-1,0-1 1,0 1 0,0 0 0,0-1 0,0 1-1,0 0 1,0-1 0,1 2 0,-1-1 128,0-1-155,10-3-107,-7 2-2145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56.466"/>
    </inkml:context>
    <inkml:brush xml:id="br0">
      <inkml:brushProperty name="width" value="0.05" units="cm"/>
      <inkml:brushProperty name="height" value="0.05" units="cm"/>
    </inkml:brush>
  </inkml:definitions>
  <inkml:trace contextRef="#ctx0" brushRef="#br0">19 42 3232,'-4'-6'1892,"-1"2"-675,3-2-509,-1 1-288,1 1-152,0-2-92,2 2-52,0 0-44,0 2-28,2 2-16,-4 0-24,4 0-16,0 2-20,5 2-52,5 0-208,-3-2-456,5-2-844,-2 2-913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56.871"/>
    </inkml:context>
    <inkml:brush xml:id="br0">
      <inkml:brushProperty name="width" value="0.05" units="cm"/>
      <inkml:brushProperty name="height" value="0.05" units="cm"/>
    </inkml:brush>
  </inkml:definitions>
  <inkml:trace contextRef="#ctx0" brushRef="#br0">40 24 4404,'-7'-10'3196,"-25"-3"-2201,31 13-1003,5 16-138,-3-11-2740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2:41.754"/>
    </inkml:context>
    <inkml:brush xml:id="br0">
      <inkml:brushProperty name="width" value="0.05" units="cm"/>
      <inkml:brushProperty name="height" value="0.05" units="cm"/>
    </inkml:brush>
  </inkml:definitions>
  <inkml:trace contextRef="#ctx0" brushRef="#br0">24 120 2772,'-5'-8'7047,"-14"-23"-5768,31 35-1119,120-12-151,-87 4 1,1 2 0,58 4 0,42 27-19,-89-22 16,-16-1-10,-1-2-1,1-2 1,41-2-1,-40-2 14,70 7 0,-67-2 33,54-3 0,88-2-52,-97 4 45,199 2-5,98 6-78,-276-4 39,-63-2 20,55-3 0,334-32-92,-127 26 92,-12-1 117,-20 1-156,13-23 48,-152 28-14,-59 1 34,-62-1-42,423-8 105,-33 1 258,-33 1-28,194-29 22,201 14-267,-296 40-1607,-448-19 1107,-16 1-399,0-1 1,0 0-1,0 0 0,0-1 0,16-4 0,-5-3-2087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2:27:35.806"/>
    </inkml:context>
    <inkml:brush xml:id="br0">
      <inkml:brushProperty name="width" value="0.05" units="cm"/>
      <inkml:brushProperty name="height" value="0.05" units="cm"/>
    </inkml:brush>
  </inkml:definitions>
  <inkml:trace contextRef="#ctx0" brushRef="#br0">17 0 3100,'-16'5'18567,"16"-5"-18462,0 0 1,0 0-1,0 0 1,0 0-1,0 1 1,-1-1 0,1 0-1,0 0 1,0 0-1,0 0 1,0 0-1,0 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2:27:38.008"/>
    </inkml:context>
    <inkml:brush xml:id="br0">
      <inkml:brushProperty name="width" value="0.05" units="cm"/>
      <inkml:brushProperty name="height" value="0.05" units="cm"/>
    </inkml:brush>
  </inkml:definitions>
  <inkml:trace contextRef="#ctx0" brushRef="#br0">28 10 2944,'-2'-9'5282,"-6"11"-1822,-1 1 3787,0-2-3891,9 0-3126,44-3 1233,-38 3-174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2:27:38.921"/>
    </inkml:context>
    <inkml:brush xml:id="br0">
      <inkml:brushProperty name="width" value="0.05" units="cm"/>
      <inkml:brushProperty name="height" value="0.05" units="cm"/>
    </inkml:brush>
  </inkml:definitions>
  <inkml:trace contextRef="#ctx0" brushRef="#br0">36 1 6049,'-8'7'8831,"8"-7"-8390,-1 0 1,1 1-1,-1-1 1,1 0 0,-2 0-1,2 0-374,1 0 0,-1 0 0,0 0 1,0 0-1,0 1 0,1-1 0,-1 0 0,0 0 0,0 0 0,0 1 0,0-1 0,1 0 0,-1 0 1,0 0-1,0 1 0,0-1 0,0 0 0,0 0 0,0 1 0,0-1 0,0 0 0,0 0 0,0 1 1,0-1-1,0 0 0,0 0 0,0 1 0,0-1 0,0 0 0,0 0 0,0 1 0,0-1 0,0 0 1,0 0-1,0 1 0,0-1 0,0 0 0,-1 0 0,1 1 0,0-1 0,0 0 0,0 0 0,0 0 0,-1 0 1,1 1-1,0-1 0,0 0 0,0 0 0,-1 0 0,1 0 0,0 0 0,0 1 0,-1-1 0,1 0 1,0 0-1,0 0 0,-1 0 0,1 0 0,0 0 0,0 0 0,-1 0 0,1 0 0,0 0 0,0 0 1,-1 0-1,1 0 0,0 0 0,0 0 0,-1-1 0,1 2-64,1-1 0,-1 0 0,0 1 0,1-1 0,-1 0 0,1 0-1,-1 1 1,0-1 0,1 0 0,-1 0 0,1 0 0,-1 0 0,0 0 0,1 0 0,-1 1 0,1-1 0,-1 0 0,1 0 0,-1 0 0,1 0-1,-1-1 1,0 1 0,1 0 0,-1 0 0,1 0 0,-1 0 0,1 0 0,-1 0 0,0-1 0,1 1 0,-3-4-2352,-12 3-3986,13 1 5442,-1 0-160,-10 0-7622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33.350"/>
    </inkml:context>
    <inkml:brush xml:id="br0">
      <inkml:brushProperty name="width" value="0.05" units="cm"/>
      <inkml:brushProperty name="height" value="0.05" units="cm"/>
    </inkml:brush>
  </inkml:definitions>
  <inkml:trace contextRef="#ctx0" brushRef="#br0">333 59 3476,'-11'-4'3923,"-9"-8"-3949,14 9 426,1 2-391,0 1 0,0 0 0,0 0 0,0 0 0,0 0 0,0 1 0,-9 2 0,-40 2 22,37-5 11,12-1-48,-1 1 1,1-1 0,0 1-1,0 0 1,0 1-1,0-1 1,0 1-1,0 0 1,0 0 0,0 1-1,1 0 1,-9 3-1,12-4 6,0 0-1,-1 0 1,1 0-1,-1 0 0,1-1 1,-1 1-1,1 0 1,-1-1-1,0 1 1,1-1-1,-1 1 0,1-1 1,-1 0-1,0 0 1,0 0-1,1 0 0,-1 0 1,0 0-1,-2-1 1,-6 1-2,8 0 3,1 0 0,0 0 0,0-1 0,0 1 0,0 0 1,0-1-1,-1 1 0,1-1 0,0 1 0,0-1 0,0 0 0,0 1 0,0-1 0,1 0 0,-1 0 0,0 1 0,-1-3 1,1 2-1,0 0 0,1 0 1,-1 0-1,0 0 0,0 1 0,0-1 1,0 0-1,0 0 0,0 1 1,0-1-1,0 1 0,0-1 1,0 1-1,0-1 0,0 1 1,-1 0-1,-1-1 0,2 2 11,1-1 0,-1 0 0,0 0 0,1 0 0,-1 0 0,0 0 0,0 1 0,1-1 0,-1 0 0,0 0 0,1-1-1,-1 1 1,0 0 0,1 0 0,-1 0 0,0 0 0,1-1 0,-1 1 0,0 0 0,1 0 0,-1-1 0,1 1 0,-1-1 0,0 1-1,1 0 1,-1-1 0,0-1 0,2 2-9,1 0 1,-1 0-1,0 0 0,1 0 0,-1 1 1,0-1-1,1 0 0,-1 0 0,0 1 1,1-1-1,-1 1 0,0-1 0,0 1 0,1 0 1,-1-1-1,2 2 0,1 1 41,1-1 0,1-1 0,-1 1 0,0-1 1,0 0-1,0 0 0,1 0 0,-1-1 0,6 1 0,-5-1-27,0 0 0,0 1-1,0-1 1,0 2 0,0-1-1,7 3 1,22 2 48,-31-5-58,0-1-1,0 0 0,1 1 1,-1 0-1,0 0 0,0 0 0,0 0 1,7 4-1,-2-2 0,1-1 0,-1 0 0,0-1 0,1 0 0,-1 0 0,1-1 1,11-1-1,-7 0 45,32 3-13,8-4-17,0 7 0,7-16-2,-15 9 203,-29 1-123,1 1 1,-1 0-1,27 4 1,-9-7-89,-31 2-10,1 0 1,0 0 0,0 1-1,0-1 1,-1 1 0,1 1-1,5 0 1,3 0 12,-1 1-1,0-2 1,1 1 0,19-3 0,-20 1 0,1 0 0,-1 1 0,0 0 1,21 4-1,5-3-114,-34-1 111,1-1 1,-1 1 0,0 0-1,1 0 1,-1 1 0,0-1-1,0 1 1,1 0 0,-1 0-1,7 4 1,50-12-12,-54 9 1,1-1 0,-1 0 0,0 0 0,1-1 1,12 0-1,2-1-1,-21 1 0,22 0 17,-79-20 252,48 18-270,1 1 0,-1 0 0,0 1 1,-1-1-1,-12 3 0,-30-3 16,-119-33-5,51 17-56,91 11 91,20 3-42,-1 1 0,1 0 1,-1 1-1,1 0 0,-1 0 0,1 1 0,-1 0 0,0 0 0,1 1 0,-1 0 0,1 0 1,-16 6-1,2-8 18,20 1-19,0-1-1,0 1 1,0 0 0,0-1-1,0 1 1,0 0 0,0 0-1,0 0 1,0 1-1,0-1 1,0 0 0,-3 2-1,-16-5-72,19 2 79,0 1 0,0-1 0,-1 0 0,1 1 0,0 0-1,-1-1 1,1 1 0,0 0 0,0 0 0,-4 1 0,-36 6 14,21-4-51,21-3 13,0 0 1,0 0 0,0 0 0,0 0-1,0 0 1,0 0 0,0 1-1,0-1 1,0 0 0,0 0 0,0 0-1,0 0 1,0 0 0,0 0 0,-1 0-1,1 0 1,0 0 0,0 0 0,0 1-1,0-1 1,0 0 0,0 0 0,0 0-1,0 0 1,0 0 0,0 0 0,0 0-1,0 0 1,0 0 0,0 0 0,-1 0-1,38 13-910,-32-10 526,1-1 0,-1 0 0,0 0 0,0 0 0,1-1 0,-1 1 0,1-1 0,-1-1 0,1 1 0,9-1 0,-7-2-1342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35.727"/>
    </inkml:context>
    <inkml:brush xml:id="br0">
      <inkml:brushProperty name="width" value="0.05" units="cm"/>
      <inkml:brushProperty name="height" value="0.05" units="cm"/>
    </inkml:brush>
  </inkml:definitions>
  <inkml:trace contextRef="#ctx0" brushRef="#br0">212 204 3360,'-7'-1'344,"-1"0"0,0 0 0,1-1 0,-1 0-1,1-1 1,0 1 0,0-2 0,0 1 0,0-1 0,1 0-1,-11-8 1,10 7-247,-1 0 0,0 0-1,1 1 1,-1 0 0,-1 0-1,1 1 1,0 0-1,-14-3 1,-2 0 198,17 4-124,16 4-142,4 0 6,0 0 0,0-1-1,0-1 1,24-1-1,-4 0 84,70 3-68,101-4 130,-168 0-151,0 2 0,48 6-1,-78-6-20,0 0 0,0-1 0,0 0 0,0 0 0,0 0 0,0-1 0,8-3 0,-7 2 0,0 1 0,-1 0 0,1 0 0,0 1 0,11-1 0,305 2 208,-61 0-114,-163 12-121,-61-2 57,-14-3-9,-25-7-24,1-1-5,-1-1 0,1 1 1,-1-1-1,1 1 0,-1-1 0,0 1 0,0 0 1,0 0-1,1-1 0,-1 1 0,0 0 1,-1 0-1,1 0 0,0 0 0,0 0 0,0 0 1,-1 0-1,1 0 0,0 1 0,-1-1 1,-1 0-1,-8-7 205,7 3-161,0 0 0,-1 1 0,1 0 1,-1 0-1,0 0 0,0 0 0,0 1 0,0 0 1,-1 0-1,0 0 0,1 1 0,-1 0 0,0 0 0,0 0 1,0 1-1,0 0 0,0 0 0,-1 1 0,1-1 0,0 1 1,0 1-1,-12 1 0,4-2-25,0 0 0,0-1 0,0 0 0,0-2 0,1 1 0,-27-10 0,12 5 30,23 6-36,-1-1 0,1 1-1,-1-1 1,1 0 0,0 0 0,0 0 0,-1-1 0,-5-4-1,10 7-4,15 0 18,14-1-36,1 2 0,-1 0 0,0 3 0,30 6 0,-11-2 4,-40-7 9,-1-1-1,1 1 1,-1 0-1,1 1 1,-1-1 0,0 1-1,1 1 1,-1-1-1,0 1 1,-1 0-1,11 7 1,-7-6-6,-25 1 10,-31 31-33,39-29 41,0 0 0,0-1-1,0 0 1,-1 0 0,0-1 0,0 0-1,0 0 1,-15 4 0,-48 16-122,70-23 106,1-2 69,3-2-71,-1 0 1,1 0-1,-1-1 1,0 1-1,0-1 1,0 1-1,0-1 1,0 1-1,0-1 1,-1 1-1,1-1 1,-1 0-1,0-3 1,6-46 141,-4 23-38,0 23-118,-1 18-11,-6 16 22,4-24 7,0-1 0,0 1-1,1-1 1,-1 1 0,1 0 0,0 0 0,0-1-1,0 1 1,0 0 0,1-1 0,-1 1-1,1 0 1,1 4 0,0-7-262,0 1 0,0-1 0,0 1 0,0-1 0,0 0 0,0 0 0,0 0 0,0 0 0,1 0 0,-1 0 0,0-1 0,1 1 0,-1-1 0,0 0 0,5 1 0,1-4-2056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52.326"/>
    </inkml:context>
    <inkml:brush xml:id="br0">
      <inkml:brushProperty name="width" value="0.05" units="cm"/>
      <inkml:brushProperty name="height" value="0.05" units="cm"/>
    </inkml:brush>
  </inkml:definitions>
  <inkml:trace contextRef="#ctx0" brushRef="#br0">45 1408 2912,'-7'-7'4098,"-16"-4"-2544,9 4-1859,13 5 364,7 2 495,47-9-557,-51 9 3,1 0 0,0-1 0,0 1 0,-1-1 0,1 0 0,0 0 0,-1 0 0,1 0 0,-1 0 0,3-2 0,5-2 0,5 0 16,-2 0-1,1-2 0,19-11 0,-21 10 45,0 2-1,1-1 1,20-6 0,21-5-59,-17 4-26,14 25 34,-32-4 15,-19-7-25,1 0 0,-1 1 0,0-1 0,1 0 1,-1 1-1,1-1 0,-1 0 0,1 0 0,-1 0 0,0 0 0,1 1 0,-1-1 0,1 0 0,-1 0 0,1 0 0,-1 0 1,1 0-1,-1 0 0,1 0 0,-1 0 0,1 0 0,-1 0 0,1-1 0,-1 1 0,1 0 0,-1 0 0,1 0 0,-1 0 1,0-1-1,1 1 0,-1 0 0,1 0 0,-1-1 0,0 1 0,1 0 0,-1-1 0,0 1 0,1-1 0,-1 1 0,0 0 0,0-1 1,1 1-1,-1-1 0,0 1 0,0-1 0,0 1 0,0-1 0,1 1 0,-1 0 0,0-1 0,0 1 0,0-2 1,79 11 36,-18-3 52,-10-23 64,-31 15-192,0-1 0,0-1 0,-1 0 0,25-10 0,13-11 31,-40 17 3,1 0 0,0 1 0,33-8 0,-31 10 5,0 0 0,29-14 0,55-46 209,-92 59-171,-12 5-38,0 1 0,1-1 0,-1 1 1,1 0-1,-1-1 0,1 1 0,-1 0 1,1 0-1,-1-1 0,1 1 1,-1 0-1,1 0 0,-1 0 0,1 0 1,0 0-1,-1 0 0,1 0 0,-1 0 1,1 0-1,-1 0 0,1 0 1,0 0-1,-1 0 0,1 0 0,-1 0 1,1 0-1,0 1 0,0-1 3,0-1 1,0 1-1,0-1 0,0 1 0,0-1 0,0 1 0,0-1 1,0 0-1,0 1 0,-1-1 0,1 0 0,0 0 0,0 1 1,-1-1-1,1 0 0,0 0 0,-1 0 0,1 0 0,0-2 1,9-8 21,1 6-2,1 0-1,-1 0 1,15-10-1,30-14 56,-4 9-24,62-36-1,-65 26 320,-39 22-365,1 1 1,1 0 0,-1 1 0,1 0-1,0 1 1,0 0 0,24-6 0,-22 7-8,-1 0 0,1-1 0,-1 0 0,-1-1 0,1-1 0,20-14 0,69-24-42,-57 39 93,109-57 288,-10-12-324,-27 24 154,-99 42-205,0 1-1,1 1 0,0 0 1,27-5-1,-19 5 45,43-18 0,-49 17-5,1 0 1,0 1-1,0 2 0,1 0 1,-1 1-1,41-1 0,-58 5-5,0 0 0,0 0 0,-1 0 0,1-1-1,0 0 1,0 0 0,-1 0 0,1-1 0,0 1-1,-1-1 1,0 0 0,1 0 0,6-6 0,-4 5 5,-1 0 1,0 1-1,1-1 1,-1 1-1,1 1 1,0-1-1,0 1 0,8-1 1,-10 2-1,11-3 4,-1-1 0,1-1 0,-1 0 0,1-1 0,-1 0 0,27-17 1,51-33-14,-26 10 70,-42 28-71,41-24-1,-52 35 22,-10 4-12,-1 1-1,1 0 1,0 0-1,1 0 1,-1 1 0,0-1-1,0 1 1,1 0 0,-1 0-1,7 0 1,-9 0-1,0 0-1,1 0 1,-1 0 0,0-1-1,0 1 1,0-1 0,0 1-1,0-1 1,0 0 0,0 0 0,2-3-1,18-14 21,40-8-47,-48 20 44,0 0 0,1 2 0,-1-1 0,1 2 0,0 0 0,0 1 0,0 1 0,0 0 0,16 0 0,-12-4-36,-17 5 18,1-1 0,-1 1 0,0 0 1,1 0-1,-1 1 0,1-1 1,-1 0-1,1 1 0,0 0 1,3-1-1,7-4 34,-12 4-61,-1 1 1,1-1 0,0 1-1,-1-1 1,1 1-1,-1 0 1,1-1-1,0 1 1,-1 0-1,1-1 1,-1 1-1,1 0 1,0 0-1,0 0 1,-1 0-1,1-1 1,0 1-1,-1 0 1,1 0-1,0 0 1,-1 1-1,1-1 1,0 0 0,0 0-1,-1 0 1,1 0-1,0 1 1,-1-1-1,1 0 1,-1 1-1,1-1 1,0 0-1,-1 1 1,1 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55.273"/>
    </inkml:context>
    <inkml:brush xml:id="br0">
      <inkml:brushProperty name="width" value="0.05" units="cm"/>
      <inkml:brushProperty name="height" value="0.05" units="cm"/>
    </inkml:brush>
  </inkml:definitions>
  <inkml:trace contextRef="#ctx0" brushRef="#br0">930 829 3500,'6'-27'3467,"-5"25"-3406,0 0-1,0 0 0,-1 0 0,1 0 1,-1 0-1,1 0 0,-1 0 0,0 0 0,0-1 1,0 1-1,0 0 0,0 0 0,0 0 1,-1 0-1,1 0 0,-1 0 0,0-3 0,-37 1-10,38 4-18,0 0-52,5-1 43,-1 0-1,0 0 0,1 0 0,-1 0 0,0-1 0,0 1 0,0-1 1,0 0-1,0-1 0,4-2 0,24-12 138,87-26 332,-77 26-454,87-22 1,99-22 238,-4 0-228,-175 51 28,-1-2-1,-1-2 0,0-2 1,58-29-1,22 2 113,-96 29-128,63-21 0,-88 33-55,-1 0 0,0-1 1,0 0-1,0 0 0,-1 0 0,9-7 1,-8 6-3,-1 0 1,1 0-1,0 1 1,0 0 0,0 0-1,1 0 1,5-1 0,7-3 3,1-1 0,25-14 1,19-9 87,16-9-16,23-6 11,-93 40-80,7-2-6,-6 5-5,-1 0 0,1-1 1,-1 0-1,0 0 0,0-1 1,0 0-1,9-7 0,-9 5-1,1 1-1,1 0 0,-1 1 1,18-7-1,-18 8 4,20-2-20,-18 4 34,-12 2-17,0 0 0,0 0 0,0 0 0,0 0 0,0-1 0,0 1 0,0 0 0,1 0 0,-1 0 0,0 0 0,0 0 0,0 0 0,0 0 0,0 0 0,0 0 0,1 0 0,-1 0 0,0 0 0,0 0 0,0 0 0,0 0 0,0 0 0,0 0 0,1 0 0,-1 0 0,0 0 0,0 0 0,0 0 0,0 1 0,0-1 0,0 0 0,0 0 0,0 0 0,1 0 0,-1 0 0,0 0-1,0 0 1,0 0 0,0 0 0,0 0 0,0 1 0,0-1 0,0 0 0,0 0 0,0 0 0,0 0 0,0 0 0,0 0 0,0 0 0,0 1 0,0-1 0,0 0 0,0 0 0,0 0 0,0 0 0,0 0 0,0 0 0,0 1 0,0-1 0,0 0 0,0 0 0,0 0 0,0 0 0,0 0 0,0 0 0,0 0 0,0 1 0,0-1-15,-38 22 105,-10 12-38,-115 91-104,151-117 50,0 0 0,0-1 0,-1 0 0,0-1 0,-27 9 0,-19 9 7,-1 6 38,-2-2 0,-65 19 0,61-26-265,28-8 212,0-2 0,-1-1 0,-41 4-1,-15-6 53,47-6-32,0 2-1,0 3 1,-79 20 0,-43 40-38,60-35 24,-113 43-10,209-70 34,-8 3-22,0 0 1,0 1-1,-21 14 0,-163 94-56,172-99-499,-53 38-1,56-35 217,-40 20 0,60-36 283,1-1 1,-1 0-1,0-1 1,-19 4 0,-9 2-617,30-6 121,1 1 1,0 0-1,0 0 1,-13 9-1,-17 9-967,-10-17 1514,11 10 538,-1 0 0,0-3 1,-66 13-1,86-21-1015,-1 1 0,1 1 0,-30 14 0,44-18 125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30T13:41:55.813"/>
    </inkml:context>
    <inkml:brush xml:id="br0">
      <inkml:brushProperty name="width" value="0.05" units="cm"/>
      <inkml:brushProperty name="height" value="0.05" units="cm"/>
    </inkml:brush>
  </inkml:definitions>
  <inkml:trace contextRef="#ctx0" brushRef="#br0">45 14 2892,'12'-11'452,"-14"9"459,-24 14 1133,7-2-1440,19-10-636,-1 0-1,1 0 0,-1 1 0,1-1 1,-1 0-1,1 0 0,-1 1 1,1-1-1,-1 1 0,1-1 0,-1 0 1,1 1-1,0-1 0,-1 1 0,1-1 1,0 1-1,-1-1 0,1 1 1,0-1-1,0 1 0,-1-1 0,1 1 1,0 0-1,0-1 0,0 1 0,0-1 1,0 1-1,0 0 0,0-1 1,0 1-1,0-1 0,0 2 0,0 1-193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E541BD60-3ABA-44F6-978E-6AA4DBB0F299}" type="datetimeFigureOut">
              <a:rPr lang="es-CO" smtClean="0"/>
              <a:t>30/04/2021</a:t>
            </a:fld>
            <a:endParaRPr lang="es-CO"/>
          </a:p>
        </p:txBody>
      </p:sp>
      <p:sp>
        <p:nvSpPr>
          <p:cNvPr id="4" name="Marcador de imagen de diapositiva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83FC3C03-EFAB-41B3-856F-651F59AECA6F}" type="slidenum">
              <a:rPr lang="es-CO" smtClean="0"/>
              <a:t>‹Nº›</a:t>
            </a:fld>
            <a:endParaRPr lang="es-CO"/>
          </a:p>
        </p:txBody>
      </p:sp>
    </p:spTree>
    <p:extLst>
      <p:ext uri="{BB962C8B-B14F-4D97-AF65-F5344CB8AC3E}">
        <p14:creationId xmlns:p14="http://schemas.microsoft.com/office/powerpoint/2010/main" val="229507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3FC3C03-EFAB-41B3-856F-651F59AECA6F}" type="slidenum">
              <a:rPr lang="es-CO" smtClean="0"/>
              <a:t>33</a:t>
            </a:fld>
            <a:endParaRPr lang="es-CO"/>
          </a:p>
        </p:txBody>
      </p:sp>
    </p:spTree>
    <p:extLst>
      <p:ext uri="{BB962C8B-B14F-4D97-AF65-F5344CB8AC3E}">
        <p14:creationId xmlns:p14="http://schemas.microsoft.com/office/powerpoint/2010/main" val="113239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5" name="14 Rectángulo redondeado"/>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redondeado"/>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4 Título"/>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s-ES"/>
              <a:t>Haga clic para modificar el estilo de título del patrón</a:t>
            </a:r>
            <a:endParaRPr kumimoji="0" lang="en-US"/>
          </a:p>
        </p:txBody>
      </p:sp>
      <p:sp>
        <p:nvSpPr>
          <p:cNvPr id="20" name="19 Subtítulo"/>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s-ES"/>
              <a:t>Haga clic para modificar el estilo de subtítulo del patrón</a:t>
            </a:r>
            <a:endParaRPr kumimoji="0" lang="en-US"/>
          </a:p>
        </p:txBody>
      </p:sp>
      <p:sp>
        <p:nvSpPr>
          <p:cNvPr id="19" name="18 Marcador de fecha"/>
          <p:cNvSpPr>
            <a:spLocks noGrp="1"/>
          </p:cNvSpPr>
          <p:nvPr>
            <p:ph type="dt" sz="half" idx="10"/>
          </p:nvPr>
        </p:nvSpPr>
        <p:spPr/>
        <p:txBody>
          <a:bodyPr/>
          <a:lstStyle/>
          <a:p>
            <a:pPr>
              <a:defRPr/>
            </a:pPr>
            <a:endParaRPr lang="es-ES"/>
          </a:p>
        </p:txBody>
      </p:sp>
      <p:sp>
        <p:nvSpPr>
          <p:cNvPr id="8" name="7 Marcador de pie de página"/>
          <p:cNvSpPr>
            <a:spLocks noGrp="1"/>
          </p:cNvSpPr>
          <p:nvPr>
            <p:ph type="ftr" sz="quarter" idx="11"/>
          </p:nvPr>
        </p:nvSpPr>
        <p:spPr/>
        <p:txBody>
          <a:bodyPr/>
          <a:lstStyle/>
          <a:p>
            <a:pPr>
              <a:defRPr/>
            </a:pPr>
            <a:endParaRPr lang="es-ES"/>
          </a:p>
        </p:txBody>
      </p:sp>
      <p:sp>
        <p:nvSpPr>
          <p:cNvPr id="11" name="10 Marcador de número de diapositiva"/>
          <p:cNvSpPr>
            <a:spLocks noGrp="1"/>
          </p:cNvSpPr>
          <p:nvPr>
            <p:ph type="sldNum" sz="quarter" idx="12"/>
          </p:nvPr>
        </p:nvSpPr>
        <p:spPr/>
        <p:txBody>
          <a:bodyPr/>
          <a:lstStyle/>
          <a:p>
            <a:pPr>
              <a:defRPr/>
            </a:pPr>
            <a:fld id="{6AF0F4CC-CAA0-4225-B2BD-06C83D5051C6}" type="slidenum">
              <a:rPr lang="es-ES" smtClean="0"/>
              <a:pPr>
                <a:defRPr/>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502920" y="4983480"/>
            <a:ext cx="8183880" cy="1051560"/>
          </a:xfrm>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502920" y="530352"/>
            <a:ext cx="8183880" cy="4187952"/>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pPr>
              <a:defRPr/>
            </a:pPr>
            <a:endParaRPr lang="es-ES"/>
          </a:p>
        </p:txBody>
      </p:sp>
      <p:sp>
        <p:nvSpPr>
          <p:cNvPr id="5" name="4 Marcador de pie de página"/>
          <p:cNvSpPr>
            <a:spLocks noGrp="1"/>
          </p:cNvSpPr>
          <p:nvPr>
            <p:ph type="ftr" sz="quarter" idx="11"/>
          </p:nvPr>
        </p:nvSpPr>
        <p:spPr/>
        <p:txBody>
          <a:bodyPr/>
          <a:lstStyle/>
          <a:p>
            <a:pPr>
              <a:defRPr/>
            </a:pPr>
            <a:endParaRPr lang="es-ES"/>
          </a:p>
        </p:txBody>
      </p:sp>
      <p:sp>
        <p:nvSpPr>
          <p:cNvPr id="6" name="5 Marcador de número de diapositiva"/>
          <p:cNvSpPr>
            <a:spLocks noGrp="1"/>
          </p:cNvSpPr>
          <p:nvPr>
            <p:ph type="sldNum" sz="quarter" idx="12"/>
          </p:nvPr>
        </p:nvSpPr>
        <p:spPr/>
        <p:txBody>
          <a:bodyPr/>
          <a:lstStyle/>
          <a:p>
            <a:pPr>
              <a:defRPr/>
            </a:pPr>
            <a:fld id="{EA7F1CB7-57B3-48C1-A7B7-3CD144E99326}" type="slidenum">
              <a:rPr lang="es-ES" smtClean="0"/>
              <a:pPr>
                <a:def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533404"/>
            <a:ext cx="1981200" cy="5257799"/>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533400" y="533402"/>
            <a:ext cx="5943600" cy="5257801"/>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pPr>
              <a:defRPr/>
            </a:pPr>
            <a:endParaRPr lang="es-ES"/>
          </a:p>
        </p:txBody>
      </p:sp>
      <p:sp>
        <p:nvSpPr>
          <p:cNvPr id="5" name="4 Marcador de pie de página"/>
          <p:cNvSpPr>
            <a:spLocks noGrp="1"/>
          </p:cNvSpPr>
          <p:nvPr>
            <p:ph type="ftr" sz="quarter" idx="11"/>
          </p:nvPr>
        </p:nvSpPr>
        <p:spPr/>
        <p:txBody>
          <a:bodyPr/>
          <a:lstStyle/>
          <a:p>
            <a:pPr>
              <a:defRPr/>
            </a:pPr>
            <a:endParaRPr lang="es-ES"/>
          </a:p>
        </p:txBody>
      </p:sp>
      <p:sp>
        <p:nvSpPr>
          <p:cNvPr id="6" name="5 Marcador de número de diapositiva"/>
          <p:cNvSpPr>
            <a:spLocks noGrp="1"/>
          </p:cNvSpPr>
          <p:nvPr>
            <p:ph type="sldNum" sz="quarter" idx="12"/>
          </p:nvPr>
        </p:nvSpPr>
        <p:spPr/>
        <p:txBody>
          <a:bodyPr/>
          <a:lstStyle/>
          <a:p>
            <a:pPr>
              <a:defRPr/>
            </a:pPr>
            <a:fld id="{D7367CCD-758D-4482-A18B-C5956897D1D6}" type="slidenum">
              <a:rPr lang="es-ES" smtClean="0"/>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02920" y="4983480"/>
            <a:ext cx="8183880" cy="1051560"/>
          </a:xfrm>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a:xfrm>
            <a:off x="502920" y="530352"/>
            <a:ext cx="8183880" cy="4187952"/>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pPr>
              <a:defRPr/>
            </a:pPr>
            <a:endParaRPr lang="es-ES"/>
          </a:p>
        </p:txBody>
      </p:sp>
      <p:sp>
        <p:nvSpPr>
          <p:cNvPr id="5" name="4 Marcador de pie de página"/>
          <p:cNvSpPr>
            <a:spLocks noGrp="1"/>
          </p:cNvSpPr>
          <p:nvPr>
            <p:ph type="ftr" sz="quarter" idx="11"/>
          </p:nvPr>
        </p:nvSpPr>
        <p:spPr/>
        <p:txBody>
          <a:bodyPr/>
          <a:lstStyle/>
          <a:p>
            <a:pPr>
              <a:defRPr/>
            </a:pPr>
            <a:endParaRPr lang="es-ES"/>
          </a:p>
        </p:txBody>
      </p:sp>
      <p:sp>
        <p:nvSpPr>
          <p:cNvPr id="6" name="5 Marcador de número de diapositiva"/>
          <p:cNvSpPr>
            <a:spLocks noGrp="1"/>
          </p:cNvSpPr>
          <p:nvPr>
            <p:ph type="sldNum" sz="quarter" idx="12"/>
          </p:nvPr>
        </p:nvSpPr>
        <p:spPr/>
        <p:txBody>
          <a:bodyPr/>
          <a:lstStyle/>
          <a:p>
            <a:pPr>
              <a:defRPr/>
            </a:pPr>
            <a:fld id="{68D8EE86-7510-4765-AF36-24CC5C45A623}" type="slidenum">
              <a:rPr lang="es-ES" smtClean="0"/>
              <a:pPr>
                <a:defRPr/>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4" name="13 Rectángulo redondeado"/>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redondeado"/>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pPr>
              <a:defRPr/>
            </a:pPr>
            <a:endParaRPr lang="es-ES"/>
          </a:p>
        </p:txBody>
      </p:sp>
      <p:sp>
        <p:nvSpPr>
          <p:cNvPr id="5" name="4 Marcador de pie de página"/>
          <p:cNvSpPr>
            <a:spLocks noGrp="1"/>
          </p:cNvSpPr>
          <p:nvPr>
            <p:ph type="ftr" sz="quarter" idx="11"/>
          </p:nvPr>
        </p:nvSpPr>
        <p:spPr/>
        <p:txBody>
          <a:bodyPr/>
          <a:lstStyle/>
          <a:p>
            <a:pPr>
              <a:defRPr/>
            </a:pPr>
            <a:endParaRPr lang="es-ES"/>
          </a:p>
        </p:txBody>
      </p:sp>
      <p:sp>
        <p:nvSpPr>
          <p:cNvPr id="6" name="5 Marcador de número de diapositiva"/>
          <p:cNvSpPr>
            <a:spLocks noGrp="1"/>
          </p:cNvSpPr>
          <p:nvPr>
            <p:ph type="sldNum" sz="quarter" idx="12"/>
          </p:nvPr>
        </p:nvSpPr>
        <p:spPr/>
        <p:txBody>
          <a:bodyPr/>
          <a:lstStyle/>
          <a:p>
            <a:pPr>
              <a:defRPr/>
            </a:pPr>
            <a:fld id="{F2ED9ACC-2EBA-4B7C-AD66-BC02BD83276E}" type="slidenum">
              <a:rPr lang="es-ES" smtClean="0"/>
              <a:pPr>
                <a:defRPr/>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pPr>
              <a:defRPr/>
            </a:pPr>
            <a:endParaRPr lang="es-ES"/>
          </a:p>
        </p:txBody>
      </p:sp>
      <p:sp>
        <p:nvSpPr>
          <p:cNvPr id="6" name="5 Marcador de pie de página"/>
          <p:cNvSpPr>
            <a:spLocks noGrp="1"/>
          </p:cNvSpPr>
          <p:nvPr>
            <p:ph type="ftr" sz="quarter" idx="11"/>
          </p:nvPr>
        </p:nvSpPr>
        <p:spPr/>
        <p:txBody>
          <a:bodyPr/>
          <a:lstStyle/>
          <a:p>
            <a:pPr>
              <a:defRPr/>
            </a:pPr>
            <a:endParaRPr lang="es-ES"/>
          </a:p>
        </p:txBody>
      </p:sp>
      <p:sp>
        <p:nvSpPr>
          <p:cNvPr id="7" name="6 Marcador de número de diapositiva"/>
          <p:cNvSpPr>
            <a:spLocks noGrp="1"/>
          </p:cNvSpPr>
          <p:nvPr>
            <p:ph type="sldNum" sz="quarter" idx="12"/>
          </p:nvPr>
        </p:nvSpPr>
        <p:spPr/>
        <p:txBody>
          <a:bodyPr/>
          <a:lstStyle/>
          <a:p>
            <a:pPr>
              <a:defRPr/>
            </a:pPr>
            <a:fld id="{17D64EF1-1281-405C-B2C6-90ACA7C073AC}" type="slidenum">
              <a:rPr lang="es-ES" smtClean="0"/>
              <a:pPr>
                <a:defRPr/>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02920" y="4983480"/>
            <a:ext cx="8183880" cy="1051560"/>
          </a:xfrm>
        </p:spPr>
        <p:txBody>
          <a:bodyPr anchor="b"/>
          <a:lstStyle>
            <a:lvl1pPr>
              <a:defRPr b="1"/>
            </a:lvl1pPr>
            <a:extLst/>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pPr>
              <a:defRPr/>
            </a:pPr>
            <a:endParaRPr lang="es-ES"/>
          </a:p>
        </p:txBody>
      </p:sp>
      <p:sp>
        <p:nvSpPr>
          <p:cNvPr id="8" name="7 Marcador de pie de página"/>
          <p:cNvSpPr>
            <a:spLocks noGrp="1"/>
          </p:cNvSpPr>
          <p:nvPr>
            <p:ph type="ftr" sz="quarter" idx="11"/>
          </p:nvPr>
        </p:nvSpPr>
        <p:spPr/>
        <p:txBody>
          <a:bodyPr/>
          <a:lstStyle/>
          <a:p>
            <a:pPr>
              <a:defRPr/>
            </a:pPr>
            <a:endParaRPr lang="es-ES"/>
          </a:p>
        </p:txBody>
      </p:sp>
      <p:sp>
        <p:nvSpPr>
          <p:cNvPr id="9" name="8 Marcador de número de diapositiva"/>
          <p:cNvSpPr>
            <a:spLocks noGrp="1"/>
          </p:cNvSpPr>
          <p:nvPr>
            <p:ph type="sldNum" sz="quarter" idx="12"/>
          </p:nvPr>
        </p:nvSpPr>
        <p:spPr/>
        <p:txBody>
          <a:bodyPr/>
          <a:lstStyle/>
          <a:p>
            <a:pPr>
              <a:defRPr/>
            </a:pPr>
            <a:fld id="{077F8327-43A2-43D6-847A-1B1EEC7CD167}" type="slidenum">
              <a:rPr lang="es-ES" smtClean="0"/>
              <a:pPr>
                <a:defRPr/>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pPr>
              <a:defRPr/>
            </a:pPr>
            <a:endParaRPr lang="es-ES"/>
          </a:p>
        </p:txBody>
      </p:sp>
      <p:sp>
        <p:nvSpPr>
          <p:cNvPr id="4" name="3 Marcador de pie de página"/>
          <p:cNvSpPr>
            <a:spLocks noGrp="1"/>
          </p:cNvSpPr>
          <p:nvPr>
            <p:ph type="ftr" sz="quarter" idx="11"/>
          </p:nvPr>
        </p:nvSpPr>
        <p:spPr/>
        <p:txBody>
          <a:bodyPr/>
          <a:lstStyle/>
          <a:p>
            <a:pPr>
              <a:defRPr/>
            </a:pPr>
            <a:endParaRPr lang="es-ES"/>
          </a:p>
        </p:txBody>
      </p:sp>
      <p:sp>
        <p:nvSpPr>
          <p:cNvPr id="5" name="4 Marcador de número de diapositiva"/>
          <p:cNvSpPr>
            <a:spLocks noGrp="1"/>
          </p:cNvSpPr>
          <p:nvPr>
            <p:ph type="sldNum" sz="quarter" idx="12"/>
          </p:nvPr>
        </p:nvSpPr>
        <p:spPr/>
        <p:txBody>
          <a:bodyPr/>
          <a:lstStyle/>
          <a:p>
            <a:pPr>
              <a:defRPr/>
            </a:pPr>
            <a:fld id="{830FC81B-93D6-463E-93CB-75E14F37AC65}" type="slidenum">
              <a:rPr lang="es-ES" smtClean="0"/>
              <a:pPr>
                <a:defRPr/>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7" name="6 Rectángulo redondeado"/>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Marcador de fecha"/>
          <p:cNvSpPr>
            <a:spLocks noGrp="1"/>
          </p:cNvSpPr>
          <p:nvPr>
            <p:ph type="dt" sz="half" idx="10"/>
          </p:nvPr>
        </p:nvSpPr>
        <p:spPr/>
        <p:txBody>
          <a:bodyPr/>
          <a:lstStyle/>
          <a:p>
            <a:pPr>
              <a:defRPr/>
            </a:pPr>
            <a:endParaRPr lang="es-ES"/>
          </a:p>
        </p:txBody>
      </p:sp>
      <p:sp>
        <p:nvSpPr>
          <p:cNvPr id="3" name="2 Marcador de pie de página"/>
          <p:cNvSpPr>
            <a:spLocks noGrp="1"/>
          </p:cNvSpPr>
          <p:nvPr>
            <p:ph type="ftr" sz="quarter" idx="11"/>
          </p:nvPr>
        </p:nvSpPr>
        <p:spPr/>
        <p:txBody>
          <a:bodyPr/>
          <a:lstStyle/>
          <a:p>
            <a:pPr>
              <a:defRPr/>
            </a:pPr>
            <a:endParaRPr lang="es-ES"/>
          </a:p>
        </p:txBody>
      </p:sp>
      <p:sp>
        <p:nvSpPr>
          <p:cNvPr id="4" name="3 Marcador de número de diapositiva"/>
          <p:cNvSpPr>
            <a:spLocks noGrp="1"/>
          </p:cNvSpPr>
          <p:nvPr>
            <p:ph type="sldNum" sz="quarter" idx="12"/>
          </p:nvPr>
        </p:nvSpPr>
        <p:spPr/>
        <p:txBody>
          <a:bodyPr/>
          <a:lstStyle/>
          <a:p>
            <a:pPr>
              <a:defRPr/>
            </a:pPr>
            <a:fld id="{1717D5C8-A4F1-44BE-BC57-72693727C1E5}" type="slidenum">
              <a:rPr lang="es-ES" smtClean="0"/>
              <a:pPr>
                <a:defRPr/>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pPr>
              <a:defRPr/>
            </a:pPr>
            <a:endParaRPr lang="es-ES"/>
          </a:p>
        </p:txBody>
      </p:sp>
      <p:sp>
        <p:nvSpPr>
          <p:cNvPr id="6" name="5 Marcador de pie de página"/>
          <p:cNvSpPr>
            <a:spLocks noGrp="1"/>
          </p:cNvSpPr>
          <p:nvPr>
            <p:ph type="ftr" sz="quarter" idx="11"/>
          </p:nvPr>
        </p:nvSpPr>
        <p:spPr/>
        <p:txBody>
          <a:bodyPr/>
          <a:lstStyle/>
          <a:p>
            <a:pPr>
              <a:defRPr/>
            </a:pPr>
            <a:endParaRPr lang="es-ES"/>
          </a:p>
        </p:txBody>
      </p:sp>
      <p:sp>
        <p:nvSpPr>
          <p:cNvPr id="7" name="6 Marcador de número de diapositiva"/>
          <p:cNvSpPr>
            <a:spLocks noGrp="1"/>
          </p:cNvSpPr>
          <p:nvPr>
            <p:ph type="sldNum" sz="quarter" idx="12"/>
          </p:nvPr>
        </p:nvSpPr>
        <p:spPr/>
        <p:txBody>
          <a:bodyPr/>
          <a:lstStyle/>
          <a:p>
            <a:pPr>
              <a:defRPr/>
            </a:pPr>
            <a:fld id="{834DE5D0-1E3C-4FA4-B628-A9BDEAC49DAB}" type="slidenum">
              <a:rPr lang="es-ES" smtClean="0"/>
              <a:pPr>
                <a:defRPr/>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5" name="14 Rectángulo redondeado"/>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dondear rectángulo de esquina sencilla"/>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pPr>
              <a:defRPr/>
            </a:pPr>
            <a:endParaRPr lang="es-ES"/>
          </a:p>
        </p:txBody>
      </p:sp>
      <p:sp>
        <p:nvSpPr>
          <p:cNvPr id="6" name="5 Marcador de pie de página"/>
          <p:cNvSpPr>
            <a:spLocks noGrp="1"/>
          </p:cNvSpPr>
          <p:nvPr>
            <p:ph type="ftr" sz="quarter" idx="11"/>
          </p:nvPr>
        </p:nvSpPr>
        <p:spPr/>
        <p:txBody>
          <a:bodyPr/>
          <a:lstStyle/>
          <a:p>
            <a:pPr>
              <a:defRPr/>
            </a:pPr>
            <a:endParaRPr lang="es-ES"/>
          </a:p>
        </p:txBody>
      </p:sp>
      <p:sp>
        <p:nvSpPr>
          <p:cNvPr id="7" name="6 Marcador de número de diapositiva"/>
          <p:cNvSpPr>
            <a:spLocks noGrp="1"/>
          </p:cNvSpPr>
          <p:nvPr>
            <p:ph type="sldNum" sz="quarter" idx="12"/>
          </p:nvPr>
        </p:nvSpPr>
        <p:spPr/>
        <p:txBody>
          <a:bodyPr/>
          <a:lstStyle/>
          <a:p>
            <a:pPr>
              <a:defRPr/>
            </a:pPr>
            <a:fld id="{A881315C-BCA7-49BB-BC12-3365A78E9E99}" type="slidenum">
              <a:rPr lang="es-ES" smtClean="0"/>
              <a:pPr>
                <a:defRPr/>
              </a:pPr>
              <a:t>‹Nº›</a:t>
            </a:fld>
            <a:endParaRPr lang="es-ES"/>
          </a:p>
        </p:txBody>
      </p:sp>
      <p:sp>
        <p:nvSpPr>
          <p:cNvPr id="3" name="2 Marcador de posición de imagen"/>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s-ES"/>
              <a:t>Haga clic en el icono para agregar una imagen</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6 Rectángulo redondeado"/>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redondeado"/>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Marcador de título"/>
          <p:cNvSpPr>
            <a:spLocks noGrp="1"/>
          </p:cNvSpPr>
          <p:nvPr>
            <p:ph type="title"/>
          </p:nvPr>
        </p:nvSpPr>
        <p:spPr>
          <a:xfrm>
            <a:off x="502920" y="4985590"/>
            <a:ext cx="8183880" cy="1051560"/>
          </a:xfrm>
          <a:prstGeom prst="rect">
            <a:avLst/>
          </a:prstGeom>
        </p:spPr>
        <p:txBody>
          <a:bodyPr vert="horz" anchor="b">
            <a:normAutofit/>
          </a:bodyPr>
          <a:lstStyle/>
          <a:p>
            <a:r>
              <a:rPr kumimoji="0" lang="es-ES"/>
              <a:t>Haga clic para modificar el estilo de título del patrón</a:t>
            </a:r>
            <a:endParaRPr kumimoji="0" lang="en-US"/>
          </a:p>
        </p:txBody>
      </p:sp>
      <p:sp>
        <p:nvSpPr>
          <p:cNvPr id="4" name="3 Marcador de texto"/>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25" name="24 Marcador de fecha"/>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endParaRPr lang="es-ES"/>
          </a:p>
        </p:txBody>
      </p:sp>
      <p:sp>
        <p:nvSpPr>
          <p:cNvPr id="18" name="17 Marcador de pie de página"/>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a:defRPr/>
            </a:pPr>
            <a:endParaRPr lang="es-ES"/>
          </a:p>
        </p:txBody>
      </p:sp>
      <p:sp>
        <p:nvSpPr>
          <p:cNvPr id="5" name="4 Marcador de número de diapositiva"/>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a:defRPr/>
            </a:pPr>
            <a:fld id="{B6FA8E52-47A6-469A-9B5D-63A49E459394}" type="slidenum">
              <a:rPr lang="es-ES" smtClean="0"/>
              <a:pPr>
                <a:defRPr/>
              </a:pPr>
              <a:t>‹Nº›</a:t>
            </a:fld>
            <a:endParaRPr lang="es-E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customXml" Target="../ink/ink2.xml"/><Relationship Id="rId18" Type="http://schemas.openxmlformats.org/officeDocument/2006/relationships/image" Target="../media/image27.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4.png"/><Relationship Id="rId17" Type="http://schemas.openxmlformats.org/officeDocument/2006/relationships/customXml" Target="../ink/ink4.xml"/><Relationship Id="rId2" Type="http://schemas.openxmlformats.org/officeDocument/2006/relationships/image" Target="../media/image19.jpeg"/><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1.wmf"/><Relationship Id="rId11" Type="http://schemas.openxmlformats.org/officeDocument/2006/relationships/customXml" Target="../ink/ink1.xml"/><Relationship Id="rId5" Type="http://schemas.openxmlformats.org/officeDocument/2006/relationships/oleObject" Target="../embeddings/oleObject4.bin"/><Relationship Id="rId15" Type="http://schemas.openxmlformats.org/officeDocument/2006/relationships/customXml" Target="../ink/ink3.xml"/><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6.bin"/><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9.wmf"/><Relationship Id="rId5" Type="http://schemas.openxmlformats.org/officeDocument/2006/relationships/oleObject" Target="../embeddings/oleObject8.bin"/><Relationship Id="rId4" Type="http://schemas.openxmlformats.org/officeDocument/2006/relationships/image" Target="../media/image28.wmf"/></Relationships>
</file>

<file path=ppt/slides/_rels/slide14.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9.bin"/><Relationship Id="rId1" Type="http://schemas.openxmlformats.org/officeDocument/2006/relationships/slideLayout" Target="../slideLayouts/slideLayout1.xml"/><Relationship Id="rId6" Type="http://schemas.openxmlformats.org/officeDocument/2006/relationships/oleObject" Target="../embeddings/oleObject11.bin"/><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1.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34.emf"/><Relationship Id="rId1" Type="http://schemas.openxmlformats.org/officeDocument/2006/relationships/slideLayout" Target="../slideLayouts/slideLayout1.xml"/><Relationship Id="rId4" Type="http://schemas.openxmlformats.org/officeDocument/2006/relationships/image" Target="../media/image35.wmf"/></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8.xml"/><Relationship Id="rId18" Type="http://schemas.openxmlformats.org/officeDocument/2006/relationships/image" Target="../media/image55.png"/><Relationship Id="rId3" Type="http://schemas.openxmlformats.org/officeDocument/2006/relationships/image" Target="../media/image47.wmf"/><Relationship Id="rId21" Type="http://schemas.openxmlformats.org/officeDocument/2006/relationships/customXml" Target="../ink/ink12.xml"/><Relationship Id="rId7" Type="http://schemas.openxmlformats.org/officeDocument/2006/relationships/customXml" Target="../ink/ink5.xml"/><Relationship Id="rId12" Type="http://schemas.openxmlformats.org/officeDocument/2006/relationships/image" Target="../media/image52.png"/><Relationship Id="rId17" Type="http://schemas.openxmlformats.org/officeDocument/2006/relationships/customXml" Target="../ink/ink10.xml"/><Relationship Id="rId2" Type="http://schemas.openxmlformats.org/officeDocument/2006/relationships/oleObject" Target="../embeddings/oleObject14.bin"/><Relationship Id="rId16" Type="http://schemas.openxmlformats.org/officeDocument/2006/relationships/image" Target="../media/image54.png"/><Relationship Id="rId20"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9.wmf"/><Relationship Id="rId11" Type="http://schemas.openxmlformats.org/officeDocument/2006/relationships/customXml" Target="../ink/ink7.xml"/><Relationship Id="rId5" Type="http://schemas.openxmlformats.org/officeDocument/2006/relationships/oleObject" Target="../embeddings/oleObject15.bin"/><Relationship Id="rId15" Type="http://schemas.openxmlformats.org/officeDocument/2006/relationships/customXml" Target="../ink/ink9.xml"/><Relationship Id="rId10" Type="http://schemas.openxmlformats.org/officeDocument/2006/relationships/image" Target="../media/image51.png"/><Relationship Id="rId19" Type="http://schemas.openxmlformats.org/officeDocument/2006/relationships/customXml" Target="../ink/ink11.xml"/><Relationship Id="rId4" Type="http://schemas.openxmlformats.org/officeDocument/2006/relationships/image" Target="../media/image48.png"/><Relationship Id="rId9" Type="http://schemas.openxmlformats.org/officeDocument/2006/relationships/customXml" Target="../ink/ink6.xml"/><Relationship Id="rId14" Type="http://schemas.openxmlformats.org/officeDocument/2006/relationships/image" Target="../media/image53.png"/><Relationship Id="rId22"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0.wmf"/><Relationship Id="rId5" Type="http://schemas.openxmlformats.org/officeDocument/2006/relationships/oleObject" Target="../embeddings/oleObject17.bin"/><Relationship Id="rId4" Type="http://schemas.openxmlformats.org/officeDocument/2006/relationships/image" Target="../media/image59.wmf"/></Relationships>
</file>

<file path=ppt/slides/_rels/slide2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9.bin"/><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20.bin"/><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7.wmf"/><Relationship Id="rId5" Type="http://schemas.openxmlformats.org/officeDocument/2006/relationships/oleObject" Target="../embeddings/oleObject22.bin"/><Relationship Id="rId4" Type="http://schemas.openxmlformats.org/officeDocument/2006/relationships/image" Target="../media/image66.wmf"/></Relationships>
</file>

<file path=ppt/slides/_rels/slide2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3.bin"/><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24.bin"/></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25.bin"/><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wmf"/><Relationship Id="rId4"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4.wmf"/><Relationship Id="rId7" Type="http://schemas.openxmlformats.org/officeDocument/2006/relationships/oleObject" Target="../embeddings/oleObject29.bin"/><Relationship Id="rId2" Type="http://schemas.openxmlformats.org/officeDocument/2006/relationships/oleObject" Target="../embeddings/oleObject27.bin"/><Relationship Id="rId1" Type="http://schemas.openxmlformats.org/officeDocument/2006/relationships/slideLayout" Target="../slideLayouts/slideLayout1.xml"/><Relationship Id="rId6" Type="http://schemas.openxmlformats.org/officeDocument/2006/relationships/image" Target="../media/image76.wmf"/><Relationship Id="rId5" Type="http://schemas.openxmlformats.org/officeDocument/2006/relationships/oleObject" Target="../embeddings/oleObject28.bin"/><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8.wmf"/></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0.wmf"/><Relationship Id="rId4" Type="http://schemas.openxmlformats.org/officeDocument/2006/relationships/oleObject" Target="../embeddings/oleObject31.bin"/></Relationships>
</file>

<file path=ppt/slides/_rels/slide34.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32.bin"/><Relationship Id="rId1" Type="http://schemas.openxmlformats.org/officeDocument/2006/relationships/slideLayout" Target="../slideLayouts/slideLayout1.xml"/><Relationship Id="rId6" Type="http://schemas.openxmlformats.org/officeDocument/2006/relationships/image" Target="../media/image83.wmf"/><Relationship Id="rId5" Type="http://schemas.openxmlformats.org/officeDocument/2006/relationships/oleObject" Target="../embeddings/oleObject33.bin"/><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image" Target="../media/image5.png"/><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pPr eaLnBrk="1" hangingPunct="1">
              <a:defRPr/>
            </a:pPr>
            <a:r>
              <a:rPr lang="es-CO" dirty="0"/>
              <a:t>Engranajes</a:t>
            </a:r>
          </a:p>
        </p:txBody>
      </p:sp>
      <p:sp>
        <p:nvSpPr>
          <p:cNvPr id="3" name="2 Subtítulo"/>
          <p:cNvSpPr>
            <a:spLocks noGrp="1"/>
          </p:cNvSpPr>
          <p:nvPr>
            <p:ph type="subTitle" idx="1"/>
          </p:nvPr>
        </p:nvSpPr>
        <p:spPr/>
        <p:txBody>
          <a:bodyPr/>
          <a:lstStyle/>
          <a:p>
            <a:pPr eaLnBrk="1" hangingPunct="1">
              <a:defRPr/>
            </a:pPr>
            <a:r>
              <a:rPr lang="es-CO" dirty="0"/>
              <a:t>Alejandro Muñoz Rodríguez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6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t="-8656" r="5153"/>
          <a:stretch>
            <a:fillRect/>
          </a:stretch>
        </p:blipFill>
        <p:spPr bwMode="auto">
          <a:xfrm>
            <a:off x="477259" y="1916832"/>
            <a:ext cx="4967288"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3010" b="21364"/>
          <a:stretch/>
        </p:blipFill>
        <p:spPr bwMode="auto">
          <a:xfrm>
            <a:off x="5436096" y="1530216"/>
            <a:ext cx="3211123" cy="391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Text Box 10"/>
          <p:cNvSpPr txBox="1">
            <a:spLocks noChangeArrowheads="1"/>
          </p:cNvSpPr>
          <p:nvPr/>
        </p:nvSpPr>
        <p:spPr bwMode="auto">
          <a:xfrm>
            <a:off x="323849" y="5445125"/>
            <a:ext cx="83233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2000" i="1" dirty="0"/>
              <a:t>El círculo primitivo corresponde a la circunferencia de  dos cilindros imaginarios que ruedan uno sobre otro sin deslizamiento.</a:t>
            </a:r>
            <a:endParaRPr lang="es-ES" sz="2000" i="1" dirty="0"/>
          </a:p>
        </p:txBody>
      </p:sp>
      <p:sp>
        <p:nvSpPr>
          <p:cNvPr id="7"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a:t>Engranajes</a:t>
            </a:r>
            <a:endParaRPr lang="es-CO"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110" y="1988669"/>
            <a:ext cx="4752975" cy="291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3" name="Text Box 9"/>
          <p:cNvSpPr txBox="1">
            <a:spLocks noChangeArrowheads="1"/>
          </p:cNvSpPr>
          <p:nvPr/>
        </p:nvSpPr>
        <p:spPr bwMode="auto">
          <a:xfrm>
            <a:off x="683568" y="1327462"/>
            <a:ext cx="7704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2400" dirty="0"/>
              <a:t>El paso del engranaje debe ser múltiplo del número </a:t>
            </a:r>
            <a:r>
              <a:rPr lang="es-MX" sz="2400" dirty="0">
                <a:latin typeface="Symbol" pitchFamily="18" charset="2"/>
              </a:rPr>
              <a:t>p</a:t>
            </a:r>
            <a:endParaRPr lang="es-ES" sz="2400" dirty="0"/>
          </a:p>
        </p:txBody>
      </p:sp>
      <p:graphicFrame>
        <p:nvGraphicFramePr>
          <p:cNvPr id="12294" name="Object 10"/>
          <p:cNvGraphicFramePr>
            <a:graphicFrameLocks noChangeAspect="1"/>
          </p:cNvGraphicFramePr>
          <p:nvPr>
            <p:extLst>
              <p:ext uri="{D42A27DB-BD31-4B8C-83A1-F6EECF244321}">
                <p14:modId xmlns:p14="http://schemas.microsoft.com/office/powerpoint/2010/main" val="3036864869"/>
              </p:ext>
            </p:extLst>
          </p:nvPr>
        </p:nvGraphicFramePr>
        <p:xfrm>
          <a:off x="6119812" y="2236787"/>
          <a:ext cx="2016125" cy="657225"/>
        </p:xfrm>
        <a:graphic>
          <a:graphicData uri="http://schemas.openxmlformats.org/presentationml/2006/ole">
            <mc:AlternateContent xmlns:mc="http://schemas.openxmlformats.org/markup-compatibility/2006">
              <mc:Choice xmlns:v="urn:schemas-microsoft-com:vml" Requires="v">
                <p:oleObj name="Ecuación" r:id="rId3" imgW="583947" imgH="190417" progId="Equation.3">
                  <p:embed/>
                </p:oleObj>
              </mc:Choice>
              <mc:Fallback>
                <p:oleObj name="Ecuación" r:id="rId3" imgW="583947" imgH="190417" progId="Equation.3">
                  <p:embed/>
                  <p:pic>
                    <p:nvPicPr>
                      <p:cNvPr id="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2" y="2236787"/>
                        <a:ext cx="2016125" cy="657225"/>
                      </a:xfrm>
                      <a:prstGeom prst="rect">
                        <a:avLst/>
                      </a:prstGeom>
                      <a:solidFill>
                        <a:srgbClr val="FF6600"/>
                      </a:solidFill>
                    </p:spPr>
                  </p:pic>
                </p:oleObj>
              </mc:Fallback>
            </mc:AlternateContent>
          </a:graphicData>
        </a:graphic>
      </p:graphicFrame>
      <p:sp>
        <p:nvSpPr>
          <p:cNvPr id="12295" name="Text Box 11"/>
          <p:cNvSpPr txBox="1">
            <a:spLocks noChangeArrowheads="1"/>
          </p:cNvSpPr>
          <p:nvPr/>
        </p:nvSpPr>
        <p:spPr bwMode="auto">
          <a:xfrm>
            <a:off x="1187624" y="5249863"/>
            <a:ext cx="74166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dirty="0"/>
              <a:t>A que sería igual el perímetro del círculo primitivo?</a:t>
            </a:r>
            <a:endParaRPr lang="es-ES" dirty="0"/>
          </a:p>
        </p:txBody>
      </p:sp>
      <p:sp>
        <p:nvSpPr>
          <p:cNvPr id="12296" name="Text Box 12"/>
          <p:cNvSpPr txBox="1">
            <a:spLocks noChangeArrowheads="1"/>
          </p:cNvSpPr>
          <p:nvPr/>
        </p:nvSpPr>
        <p:spPr bwMode="auto">
          <a:xfrm>
            <a:off x="5651500" y="3933825"/>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2400" dirty="0"/>
              <a:t>m=módulo</a:t>
            </a:r>
            <a:endParaRPr lang="es-ES" sz="2400" dirty="0"/>
          </a:p>
        </p:txBody>
      </p:sp>
      <p:sp>
        <p:nvSpPr>
          <p:cNvPr id="12297" name="Text Box 15"/>
          <p:cNvSpPr txBox="1">
            <a:spLocks noChangeArrowheads="1"/>
          </p:cNvSpPr>
          <p:nvPr/>
        </p:nvSpPr>
        <p:spPr bwMode="auto">
          <a:xfrm>
            <a:off x="5775325" y="45291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CO"/>
          </a:p>
        </p:txBody>
      </p:sp>
      <p:sp>
        <p:nvSpPr>
          <p:cNvPr id="10"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dirty="0"/>
              <a:t>Engranajes S.I.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wipe(down)">
                                      <p:cBhvr>
                                        <p:cTn id="7"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9316" y="925009"/>
            <a:ext cx="3850876" cy="235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317" name="Object 8"/>
          <p:cNvGraphicFramePr>
            <a:graphicFrameLocks noChangeAspect="1"/>
          </p:cNvGraphicFramePr>
          <p:nvPr>
            <p:extLst>
              <p:ext uri="{D42A27DB-BD31-4B8C-83A1-F6EECF244321}">
                <p14:modId xmlns:p14="http://schemas.microsoft.com/office/powerpoint/2010/main" val="3579509702"/>
              </p:ext>
            </p:extLst>
          </p:nvPr>
        </p:nvGraphicFramePr>
        <p:xfrm>
          <a:off x="1115616" y="3586535"/>
          <a:ext cx="2246313" cy="490537"/>
        </p:xfrm>
        <a:graphic>
          <a:graphicData uri="http://schemas.openxmlformats.org/presentationml/2006/ole">
            <mc:AlternateContent xmlns:mc="http://schemas.openxmlformats.org/markup-compatibility/2006">
              <mc:Choice xmlns:v="urn:schemas-microsoft-com:vml" Requires="v">
                <p:oleObj name="Ecuación" r:id="rId3" imgW="1104900" imgH="241300" progId="Equation.3">
                  <p:embed/>
                </p:oleObj>
              </mc:Choice>
              <mc:Fallback>
                <p:oleObj name="Ecuación" r:id="rId3" imgW="1104900" imgH="241300" progId="Equation.3">
                  <p:embed/>
                  <p:pic>
                    <p:nvPicPr>
                      <p:cNvPr id="0" name="Picture 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586535"/>
                        <a:ext cx="2246313"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Text Box 9"/>
          <p:cNvSpPr txBox="1">
            <a:spLocks noChangeArrowheads="1"/>
          </p:cNvSpPr>
          <p:nvPr/>
        </p:nvSpPr>
        <p:spPr bwMode="auto">
          <a:xfrm>
            <a:off x="4067944" y="3710360"/>
            <a:ext cx="43926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dirty="0"/>
              <a:t>Donde Z es el número de dientes.</a:t>
            </a:r>
            <a:endParaRPr lang="es-ES" dirty="0"/>
          </a:p>
        </p:txBody>
      </p:sp>
      <p:graphicFrame>
        <p:nvGraphicFramePr>
          <p:cNvPr id="13319" name="Object 10"/>
          <p:cNvGraphicFramePr>
            <a:graphicFrameLocks noChangeAspect="1"/>
          </p:cNvGraphicFramePr>
          <p:nvPr>
            <p:extLst>
              <p:ext uri="{D42A27DB-BD31-4B8C-83A1-F6EECF244321}">
                <p14:modId xmlns:p14="http://schemas.microsoft.com/office/powerpoint/2010/main" val="3838148270"/>
              </p:ext>
            </p:extLst>
          </p:nvPr>
        </p:nvGraphicFramePr>
        <p:xfrm>
          <a:off x="1476375" y="4268788"/>
          <a:ext cx="1754188" cy="2112962"/>
        </p:xfrm>
        <a:graphic>
          <a:graphicData uri="http://schemas.openxmlformats.org/presentationml/2006/ole">
            <mc:AlternateContent xmlns:mc="http://schemas.openxmlformats.org/markup-compatibility/2006">
              <mc:Choice xmlns:v="urn:schemas-microsoft-com:vml" Requires="v">
                <p:oleObj name="Ecuación" r:id="rId5" imgW="863225" imgH="1040948" progId="Equation.3">
                  <p:embed/>
                </p:oleObj>
              </mc:Choice>
              <mc:Fallback>
                <p:oleObj name="Ecuación" r:id="rId5" imgW="863225" imgH="1040948" progId="Equation.3">
                  <p:embed/>
                  <p:pic>
                    <p:nvPicPr>
                      <p:cNvPr id="0" name="Picture 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268788"/>
                        <a:ext cx="1754188" cy="211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0" name="Object 11"/>
          <p:cNvGraphicFramePr>
            <a:graphicFrameLocks noChangeAspect="1"/>
          </p:cNvGraphicFramePr>
          <p:nvPr>
            <p:extLst>
              <p:ext uri="{D42A27DB-BD31-4B8C-83A1-F6EECF244321}">
                <p14:modId xmlns:p14="http://schemas.microsoft.com/office/powerpoint/2010/main" val="933126758"/>
              </p:ext>
            </p:extLst>
          </p:nvPr>
        </p:nvGraphicFramePr>
        <p:xfrm>
          <a:off x="6300788" y="4229100"/>
          <a:ext cx="1511300" cy="495300"/>
        </p:xfrm>
        <a:graphic>
          <a:graphicData uri="http://schemas.openxmlformats.org/presentationml/2006/ole">
            <mc:AlternateContent xmlns:mc="http://schemas.openxmlformats.org/markup-compatibility/2006">
              <mc:Choice xmlns:v="urn:schemas-microsoft-com:vml" Requires="v">
                <p:oleObj name="Ecuación" r:id="rId7" imgW="698500" imgH="228600" progId="Equation.3">
                  <p:embed/>
                </p:oleObj>
              </mc:Choice>
              <mc:Fallback>
                <p:oleObj name="Ecuación" r:id="rId7" imgW="698500" imgH="228600" progId="Equation.3">
                  <p:embed/>
                  <p:pic>
                    <p:nvPicPr>
                      <p:cNvPr id="0" name="Picture 1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4229100"/>
                        <a:ext cx="15113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1" name="Object 12"/>
          <p:cNvGraphicFramePr>
            <a:graphicFrameLocks noChangeAspect="1"/>
          </p:cNvGraphicFramePr>
          <p:nvPr>
            <p:extLst>
              <p:ext uri="{D42A27DB-BD31-4B8C-83A1-F6EECF244321}">
                <p14:modId xmlns:p14="http://schemas.microsoft.com/office/powerpoint/2010/main" val="2468962256"/>
              </p:ext>
            </p:extLst>
          </p:nvPr>
        </p:nvGraphicFramePr>
        <p:xfrm>
          <a:off x="5580063" y="5218113"/>
          <a:ext cx="2886075" cy="1019175"/>
        </p:xfrm>
        <a:graphic>
          <a:graphicData uri="http://schemas.openxmlformats.org/presentationml/2006/ole">
            <mc:AlternateContent xmlns:mc="http://schemas.openxmlformats.org/markup-compatibility/2006">
              <mc:Choice xmlns:v="urn:schemas-microsoft-com:vml" Requires="v">
                <p:oleObj name="Ecuación" r:id="rId9" imgW="1333500" imgH="469900" progId="Equation.3">
                  <p:embed/>
                </p:oleObj>
              </mc:Choice>
              <mc:Fallback>
                <p:oleObj name="Ecuación" r:id="rId9" imgW="1333500" imgH="469900" progId="Equation.3">
                  <p:embed/>
                  <p:pic>
                    <p:nvPicPr>
                      <p:cNvPr id="0" name="Picture 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5218113"/>
                        <a:ext cx="2886075"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dirty="0"/>
              <a:t>Engranajes S.I.</a:t>
            </a:r>
          </a:p>
        </p:txBody>
      </p:sp>
      <mc:AlternateContent xmlns:mc="http://schemas.openxmlformats.org/markup-compatibility/2006">
        <mc:Choice xmlns:p14="http://schemas.microsoft.com/office/powerpoint/2010/main" Requires="p14">
          <p:contentPart p14:bwMode="auto" r:id="rId11">
            <p14:nvContentPartPr>
              <p14:cNvPr id="2" name="Entrada de lápiz 1">
                <a:extLst>
                  <a:ext uri="{FF2B5EF4-FFF2-40B4-BE49-F238E27FC236}">
                    <a16:creationId xmlns:a16="http://schemas.microsoft.com/office/drawing/2014/main" id="{A2AEAD1A-BA70-4D33-95F2-532DC1499D80}"/>
                  </a:ext>
                </a:extLst>
              </p14:cNvPr>
              <p14:cNvContentPartPr/>
              <p14:nvPr/>
            </p14:nvContentPartPr>
            <p14:xfrm>
              <a:off x="4409462" y="1583077"/>
              <a:ext cx="14040" cy="11880"/>
            </p14:xfrm>
          </p:contentPart>
        </mc:Choice>
        <mc:Fallback>
          <p:pic>
            <p:nvPicPr>
              <p:cNvPr id="2" name="Entrada de lápiz 1">
                <a:extLst>
                  <a:ext uri="{FF2B5EF4-FFF2-40B4-BE49-F238E27FC236}">
                    <a16:creationId xmlns:a16="http://schemas.microsoft.com/office/drawing/2014/main" id="{A2AEAD1A-BA70-4D33-95F2-532DC1499D80}"/>
                  </a:ext>
                </a:extLst>
              </p:cNvPr>
              <p:cNvPicPr/>
              <p:nvPr/>
            </p:nvPicPr>
            <p:blipFill>
              <a:blip r:embed="rId12"/>
              <a:stretch>
                <a:fillRect/>
              </a:stretch>
            </p:blipFill>
            <p:spPr>
              <a:xfrm>
                <a:off x="4400462" y="1574437"/>
                <a:ext cx="316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 name="Entrada de lápiz 2">
                <a:extLst>
                  <a:ext uri="{FF2B5EF4-FFF2-40B4-BE49-F238E27FC236}">
                    <a16:creationId xmlns:a16="http://schemas.microsoft.com/office/drawing/2014/main" id="{99B274E0-58A4-46BC-9289-12E46BABD64A}"/>
                  </a:ext>
                </a:extLst>
              </p14:cNvPr>
              <p14:cNvContentPartPr/>
              <p14:nvPr/>
            </p14:nvContentPartPr>
            <p14:xfrm>
              <a:off x="5236382" y="2146477"/>
              <a:ext cx="6480" cy="2880"/>
            </p14:xfrm>
          </p:contentPart>
        </mc:Choice>
        <mc:Fallback>
          <p:pic>
            <p:nvPicPr>
              <p:cNvPr id="3" name="Entrada de lápiz 2">
                <a:extLst>
                  <a:ext uri="{FF2B5EF4-FFF2-40B4-BE49-F238E27FC236}">
                    <a16:creationId xmlns:a16="http://schemas.microsoft.com/office/drawing/2014/main" id="{99B274E0-58A4-46BC-9289-12E46BABD64A}"/>
                  </a:ext>
                </a:extLst>
              </p:cNvPr>
              <p:cNvPicPr/>
              <p:nvPr/>
            </p:nvPicPr>
            <p:blipFill>
              <a:blip r:embed="rId14"/>
              <a:stretch>
                <a:fillRect/>
              </a:stretch>
            </p:blipFill>
            <p:spPr>
              <a:xfrm>
                <a:off x="5227382" y="2137477"/>
                <a:ext cx="241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 name="Entrada de lápiz 3">
                <a:extLst>
                  <a:ext uri="{FF2B5EF4-FFF2-40B4-BE49-F238E27FC236}">
                    <a16:creationId xmlns:a16="http://schemas.microsoft.com/office/drawing/2014/main" id="{2F7623B1-25C9-42EC-8BBF-D4E75FF50F07}"/>
                  </a:ext>
                </a:extLst>
              </p14:cNvPr>
              <p14:cNvContentPartPr/>
              <p14:nvPr/>
            </p14:nvContentPartPr>
            <p14:xfrm>
              <a:off x="4184822" y="1510357"/>
              <a:ext cx="18360" cy="3600"/>
            </p14:xfrm>
          </p:contentPart>
        </mc:Choice>
        <mc:Fallback>
          <p:pic>
            <p:nvPicPr>
              <p:cNvPr id="4" name="Entrada de lápiz 3">
                <a:extLst>
                  <a:ext uri="{FF2B5EF4-FFF2-40B4-BE49-F238E27FC236}">
                    <a16:creationId xmlns:a16="http://schemas.microsoft.com/office/drawing/2014/main" id="{2F7623B1-25C9-42EC-8BBF-D4E75FF50F07}"/>
                  </a:ext>
                </a:extLst>
              </p:cNvPr>
              <p:cNvPicPr/>
              <p:nvPr/>
            </p:nvPicPr>
            <p:blipFill>
              <a:blip r:embed="rId16"/>
              <a:stretch>
                <a:fillRect/>
              </a:stretch>
            </p:blipFill>
            <p:spPr>
              <a:xfrm>
                <a:off x="4175822" y="1501717"/>
                <a:ext cx="36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 name="Entrada de lápiz 4">
                <a:extLst>
                  <a:ext uri="{FF2B5EF4-FFF2-40B4-BE49-F238E27FC236}">
                    <a16:creationId xmlns:a16="http://schemas.microsoft.com/office/drawing/2014/main" id="{EF4513B8-D036-44D4-A0D0-C105052530E2}"/>
                  </a:ext>
                </a:extLst>
              </p14:cNvPr>
              <p14:cNvContentPartPr/>
              <p14:nvPr/>
            </p14:nvContentPartPr>
            <p14:xfrm>
              <a:off x="5076182" y="1958197"/>
              <a:ext cx="12960" cy="8280"/>
            </p14:xfrm>
          </p:contentPart>
        </mc:Choice>
        <mc:Fallback>
          <p:pic>
            <p:nvPicPr>
              <p:cNvPr id="5" name="Entrada de lápiz 4">
                <a:extLst>
                  <a:ext uri="{FF2B5EF4-FFF2-40B4-BE49-F238E27FC236}">
                    <a16:creationId xmlns:a16="http://schemas.microsoft.com/office/drawing/2014/main" id="{EF4513B8-D036-44D4-A0D0-C105052530E2}"/>
                  </a:ext>
                </a:extLst>
              </p:cNvPr>
              <p:cNvPicPr/>
              <p:nvPr/>
            </p:nvPicPr>
            <p:blipFill>
              <a:blip r:embed="rId18"/>
              <a:stretch>
                <a:fillRect/>
              </a:stretch>
            </p:blipFill>
            <p:spPr>
              <a:xfrm>
                <a:off x="5067542" y="1949557"/>
                <a:ext cx="30600" cy="2592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64" y="2596434"/>
            <a:ext cx="4360867" cy="267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341" name="Object 7"/>
          <p:cNvGraphicFramePr>
            <a:graphicFrameLocks noChangeAspect="1"/>
          </p:cNvGraphicFramePr>
          <p:nvPr>
            <p:extLst>
              <p:ext uri="{D42A27DB-BD31-4B8C-83A1-F6EECF244321}">
                <p14:modId xmlns:p14="http://schemas.microsoft.com/office/powerpoint/2010/main" val="4134408517"/>
              </p:ext>
            </p:extLst>
          </p:nvPr>
        </p:nvGraphicFramePr>
        <p:xfrm>
          <a:off x="5256435" y="2492896"/>
          <a:ext cx="3095625" cy="1624013"/>
        </p:xfrm>
        <a:graphic>
          <a:graphicData uri="http://schemas.openxmlformats.org/presentationml/2006/ole">
            <mc:AlternateContent xmlns:mc="http://schemas.openxmlformats.org/markup-compatibility/2006">
              <mc:Choice xmlns:v="urn:schemas-microsoft-com:vml" Requires="v">
                <p:oleObj name="Ecuación" r:id="rId3" imgW="1524000" imgH="800100" progId="Equation.3">
                  <p:embed/>
                </p:oleObj>
              </mc:Choice>
              <mc:Fallback>
                <p:oleObj name="Ecuación" r:id="rId3" imgW="1524000" imgH="800100" progId="Equation.3">
                  <p:embed/>
                  <p:pic>
                    <p:nvPicPr>
                      <p:cNvPr id="0"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435" y="2492896"/>
                        <a:ext cx="3095625" cy="162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2" name="Text Box 10"/>
          <p:cNvSpPr txBox="1">
            <a:spLocks noChangeArrowheads="1"/>
          </p:cNvSpPr>
          <p:nvPr/>
        </p:nvSpPr>
        <p:spPr bwMode="auto">
          <a:xfrm>
            <a:off x="4212976" y="1916113"/>
            <a:ext cx="4535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dirty="0"/>
              <a:t>Diámetro exterior</a:t>
            </a:r>
            <a:endParaRPr lang="es-ES" dirty="0"/>
          </a:p>
        </p:txBody>
      </p:sp>
      <p:sp>
        <p:nvSpPr>
          <p:cNvPr id="14343" name="Text Box 11"/>
          <p:cNvSpPr txBox="1">
            <a:spLocks noChangeArrowheads="1"/>
          </p:cNvSpPr>
          <p:nvPr/>
        </p:nvSpPr>
        <p:spPr bwMode="auto">
          <a:xfrm>
            <a:off x="4283968" y="4460487"/>
            <a:ext cx="28813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dirty="0"/>
              <a:t>Distancia entre centros</a:t>
            </a:r>
            <a:endParaRPr lang="es-ES" dirty="0"/>
          </a:p>
        </p:txBody>
      </p:sp>
      <p:graphicFrame>
        <p:nvGraphicFramePr>
          <p:cNvPr id="14344" name="Object 12"/>
          <p:cNvGraphicFramePr>
            <a:graphicFrameLocks noChangeAspect="1"/>
          </p:cNvGraphicFramePr>
          <p:nvPr>
            <p:extLst>
              <p:ext uri="{D42A27DB-BD31-4B8C-83A1-F6EECF244321}">
                <p14:modId xmlns:p14="http://schemas.microsoft.com/office/powerpoint/2010/main" val="3620417428"/>
              </p:ext>
            </p:extLst>
          </p:nvPr>
        </p:nvGraphicFramePr>
        <p:xfrm>
          <a:off x="5114354" y="5301208"/>
          <a:ext cx="3379787" cy="928687"/>
        </p:xfrm>
        <a:graphic>
          <a:graphicData uri="http://schemas.openxmlformats.org/presentationml/2006/ole">
            <mc:AlternateContent xmlns:mc="http://schemas.openxmlformats.org/markup-compatibility/2006">
              <mc:Choice xmlns:v="urn:schemas-microsoft-com:vml" Requires="v">
                <p:oleObj name="Ecuación" r:id="rId5" imgW="1663700" imgH="457200" progId="Equation.3">
                  <p:embed/>
                </p:oleObj>
              </mc:Choice>
              <mc:Fallback>
                <p:oleObj name="Ecuación" r:id="rId5" imgW="1663700" imgH="457200" progId="Equation.3">
                  <p:embed/>
                  <p:pic>
                    <p:nvPicPr>
                      <p:cNvPr id="0"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4354" y="5301208"/>
                        <a:ext cx="3379787"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dirty="0"/>
              <a:t>Engranajes S.I.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5364" name="Object 4"/>
          <p:cNvGraphicFramePr>
            <a:graphicFrameLocks noChangeAspect="1"/>
          </p:cNvGraphicFramePr>
          <p:nvPr>
            <p:extLst>
              <p:ext uri="{D42A27DB-BD31-4B8C-83A1-F6EECF244321}">
                <p14:modId xmlns:p14="http://schemas.microsoft.com/office/powerpoint/2010/main" val="872397310"/>
              </p:ext>
            </p:extLst>
          </p:nvPr>
        </p:nvGraphicFramePr>
        <p:xfrm>
          <a:off x="3779912" y="4941168"/>
          <a:ext cx="1726628" cy="1224136"/>
        </p:xfrm>
        <a:graphic>
          <a:graphicData uri="http://schemas.openxmlformats.org/presentationml/2006/ole">
            <mc:AlternateContent xmlns:mc="http://schemas.openxmlformats.org/markup-compatibility/2006">
              <mc:Choice xmlns:v="urn:schemas-microsoft-com:vml" Requires="v">
                <p:oleObj name="Ecuación" r:id="rId2" imgW="609336" imgH="431613" progId="Equation.3">
                  <p:embed/>
                </p:oleObj>
              </mc:Choice>
              <mc:Fallback>
                <p:oleObj name="Ecuación" r:id="rId2" imgW="609336" imgH="431613" progId="Equation.3">
                  <p:embed/>
                  <p:pic>
                    <p:nvPicPr>
                      <p:cNvPr id="0" name="Picture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941168"/>
                        <a:ext cx="1726628" cy="1224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5" name="Text Box 5"/>
          <p:cNvSpPr txBox="1">
            <a:spLocks noChangeArrowheads="1"/>
          </p:cNvSpPr>
          <p:nvPr/>
        </p:nvSpPr>
        <p:spPr bwMode="auto">
          <a:xfrm>
            <a:off x="395288" y="4005263"/>
            <a:ext cx="4535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a:t>Que relación tiene con el módulo?</a:t>
            </a:r>
            <a:endParaRPr lang="es-ES"/>
          </a:p>
        </p:txBody>
      </p:sp>
      <p:sp>
        <p:nvSpPr>
          <p:cNvPr id="15366" name="Text Box 6"/>
          <p:cNvSpPr txBox="1">
            <a:spLocks noChangeArrowheads="1"/>
          </p:cNvSpPr>
          <p:nvPr/>
        </p:nvSpPr>
        <p:spPr bwMode="auto">
          <a:xfrm>
            <a:off x="539552" y="1148567"/>
            <a:ext cx="28813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dirty="0"/>
              <a:t>Se parte del concepto del paso diametral P</a:t>
            </a:r>
            <a:r>
              <a:rPr lang="es-MX" sz="1200" dirty="0"/>
              <a:t>d</a:t>
            </a:r>
            <a:endParaRPr lang="es-ES" dirty="0"/>
          </a:p>
        </p:txBody>
      </p:sp>
      <p:graphicFrame>
        <p:nvGraphicFramePr>
          <p:cNvPr id="15367" name="Object 7"/>
          <p:cNvGraphicFramePr>
            <a:graphicFrameLocks noChangeAspect="1"/>
          </p:cNvGraphicFramePr>
          <p:nvPr>
            <p:extLst>
              <p:ext uri="{D42A27DB-BD31-4B8C-83A1-F6EECF244321}">
                <p14:modId xmlns:p14="http://schemas.microsoft.com/office/powerpoint/2010/main" val="3177487679"/>
              </p:ext>
            </p:extLst>
          </p:nvPr>
        </p:nvGraphicFramePr>
        <p:xfrm>
          <a:off x="2663031" y="2204864"/>
          <a:ext cx="1212850" cy="1031875"/>
        </p:xfrm>
        <a:graphic>
          <a:graphicData uri="http://schemas.openxmlformats.org/presentationml/2006/ole">
            <mc:AlternateContent xmlns:mc="http://schemas.openxmlformats.org/markup-compatibility/2006">
              <mc:Choice xmlns:v="urn:schemas-microsoft-com:vml" Requires="v">
                <p:oleObj name="Ecuación" r:id="rId4" imgW="596900" imgH="508000" progId="Equation.3">
                  <p:embed/>
                </p:oleObj>
              </mc:Choice>
              <mc:Fallback>
                <p:oleObj name="Ecuación" r:id="rId4" imgW="596900" imgH="508000" progId="Equation.3">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031" y="2204864"/>
                        <a:ext cx="1212850"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8" name="Object 8"/>
          <p:cNvGraphicFramePr>
            <a:graphicFrameLocks noChangeAspect="1"/>
          </p:cNvGraphicFramePr>
          <p:nvPr>
            <p:extLst>
              <p:ext uri="{D42A27DB-BD31-4B8C-83A1-F6EECF244321}">
                <p14:modId xmlns:p14="http://schemas.microsoft.com/office/powerpoint/2010/main" val="3778518457"/>
              </p:ext>
            </p:extLst>
          </p:nvPr>
        </p:nvGraphicFramePr>
        <p:xfrm>
          <a:off x="5436096" y="2420888"/>
          <a:ext cx="2060575" cy="550862"/>
        </p:xfrm>
        <a:graphic>
          <a:graphicData uri="http://schemas.openxmlformats.org/presentationml/2006/ole">
            <mc:AlternateContent xmlns:mc="http://schemas.openxmlformats.org/markup-compatibility/2006">
              <mc:Choice xmlns:v="urn:schemas-microsoft-com:vml" Requires="v">
                <p:oleObj name="Ecuación" r:id="rId6" imgW="952087" imgH="253890" progId="Equation.3">
                  <p:embed/>
                </p:oleObj>
              </mc:Choice>
              <mc:Fallback>
                <p:oleObj name="Ecuación" r:id="rId6" imgW="952087" imgH="253890" progId="Equation.3">
                  <p:embed/>
                  <p:pic>
                    <p:nvPicPr>
                      <p:cNvPr id="0" name="Picture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096" y="2420888"/>
                        <a:ext cx="2060575" cy="550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1 Título"/>
          <p:cNvSpPr txBox="1">
            <a:spLocks/>
          </p:cNvSpPr>
          <p:nvPr/>
        </p:nvSpPr>
        <p:spPr>
          <a:xfrm>
            <a:off x="4860032" y="681495"/>
            <a:ext cx="388843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Sistema Inglés.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Text Box 6"/>
          <p:cNvSpPr txBox="1">
            <a:spLocks noChangeArrowheads="1"/>
          </p:cNvSpPr>
          <p:nvPr/>
        </p:nvSpPr>
        <p:spPr bwMode="auto">
          <a:xfrm>
            <a:off x="395287" y="1246868"/>
            <a:ext cx="6084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2400" dirty="0"/>
              <a:t>Tamaño relativo del diente según  P</a:t>
            </a:r>
            <a:r>
              <a:rPr lang="es-MX" sz="1600" dirty="0"/>
              <a:t>d</a:t>
            </a:r>
            <a:endParaRPr lang="es-ES" sz="2400" dirty="0"/>
          </a:p>
        </p:txBody>
      </p:sp>
      <p:pic>
        <p:nvPicPr>
          <p:cNvPr id="1638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637" y="1724986"/>
            <a:ext cx="4686755" cy="465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390" name="Object 10"/>
          <p:cNvGraphicFramePr>
            <a:graphicFrameLocks noChangeAspect="1"/>
          </p:cNvGraphicFramePr>
          <p:nvPr>
            <p:extLst>
              <p:ext uri="{D42A27DB-BD31-4B8C-83A1-F6EECF244321}">
                <p14:modId xmlns:p14="http://schemas.microsoft.com/office/powerpoint/2010/main" val="1469720909"/>
              </p:ext>
            </p:extLst>
          </p:nvPr>
        </p:nvGraphicFramePr>
        <p:xfrm>
          <a:off x="1619672" y="3171599"/>
          <a:ext cx="1212850" cy="1031875"/>
        </p:xfrm>
        <a:graphic>
          <a:graphicData uri="http://schemas.openxmlformats.org/presentationml/2006/ole">
            <mc:AlternateContent xmlns:mc="http://schemas.openxmlformats.org/markup-compatibility/2006">
              <mc:Choice xmlns:v="urn:schemas-microsoft-com:vml" Requires="v">
                <p:oleObj name="Ecuación" r:id="rId3" imgW="596900" imgH="508000" progId="Equation.3">
                  <p:embed/>
                </p:oleObj>
              </mc:Choice>
              <mc:Fallback>
                <p:oleObj name="Ecuación" r:id="rId3" imgW="596900" imgH="508000" progId="Equation.3">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171599"/>
                        <a:ext cx="1212850"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1 Título"/>
          <p:cNvSpPr txBox="1">
            <a:spLocks/>
          </p:cNvSpPr>
          <p:nvPr/>
        </p:nvSpPr>
        <p:spPr>
          <a:xfrm>
            <a:off x="4860032" y="681495"/>
            <a:ext cx="388843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Sistema Inglés.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2"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609953"/>
            <a:ext cx="5545138" cy="103663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413" name="Object 11"/>
          <p:cNvGraphicFramePr>
            <a:graphicFrameLocks noChangeAspect="1"/>
          </p:cNvGraphicFramePr>
          <p:nvPr>
            <p:extLst>
              <p:ext uri="{D42A27DB-BD31-4B8C-83A1-F6EECF244321}">
                <p14:modId xmlns:p14="http://schemas.microsoft.com/office/powerpoint/2010/main" val="2130023369"/>
              </p:ext>
            </p:extLst>
          </p:nvPr>
        </p:nvGraphicFramePr>
        <p:xfrm>
          <a:off x="2771800" y="2924944"/>
          <a:ext cx="3863109" cy="3312368"/>
        </p:xfrm>
        <a:graphic>
          <a:graphicData uri="http://schemas.openxmlformats.org/presentationml/2006/ole">
            <mc:AlternateContent xmlns:mc="http://schemas.openxmlformats.org/markup-compatibility/2006">
              <mc:Choice xmlns:v="urn:schemas-microsoft-com:vml" Requires="v">
                <p:oleObj name="Ecuación" r:id="rId3" imgW="1524000" imgH="1308100" progId="Equation.3">
                  <p:embed/>
                </p:oleObj>
              </mc:Choice>
              <mc:Fallback>
                <p:oleObj name="Ecuación" r:id="rId3" imgW="1524000" imgH="13081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924944"/>
                        <a:ext cx="3863109" cy="3312368"/>
                      </a:xfrm>
                      <a:prstGeom prst="rect">
                        <a:avLst/>
                      </a:prstGeom>
                      <a:solidFill>
                        <a:srgbClr val="FF6600"/>
                      </a:solidFill>
                    </p:spPr>
                  </p:pic>
                </p:oleObj>
              </mc:Fallback>
            </mc:AlternateContent>
          </a:graphicData>
        </a:graphic>
      </p:graphicFrame>
      <p:sp>
        <p:nvSpPr>
          <p:cNvPr id="6" name="1 Título"/>
          <p:cNvSpPr txBox="1">
            <a:spLocks/>
          </p:cNvSpPr>
          <p:nvPr/>
        </p:nvSpPr>
        <p:spPr>
          <a:xfrm>
            <a:off x="4860032" y="681495"/>
            <a:ext cx="388843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Sistema Inglés.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8964" y="1636848"/>
            <a:ext cx="1635125"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 Título"/>
          <p:cNvSpPr txBox="1">
            <a:spLocks/>
          </p:cNvSpPr>
          <p:nvPr/>
        </p:nvSpPr>
        <p:spPr>
          <a:xfrm>
            <a:off x="3538669" y="447959"/>
            <a:ext cx="5184576"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Fabricación de engranajes.</a:t>
            </a:r>
          </a:p>
        </p:txBody>
      </p:sp>
      <p:pic>
        <p:nvPicPr>
          <p:cNvPr id="2" name="Picture 2" descr="http://www.monografias.com/trabajos30/engranajes/eng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915031"/>
            <a:ext cx="4705870" cy="4240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211960" y="476672"/>
            <a:ext cx="4536504" cy="443960"/>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helicoidales.</a:t>
            </a:r>
          </a:p>
        </p:txBody>
      </p:sp>
      <p:pic>
        <p:nvPicPr>
          <p:cNvPr id="9" name="Picture 2" descr="http://www.monografias.com/trabajos30/engranajes/eng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961" y="1124744"/>
            <a:ext cx="4320480" cy="26606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monografias.com/trabajos30/engranajes/eng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785378"/>
            <a:ext cx="3544256" cy="2376264"/>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5516036" y="2270395"/>
            <a:ext cx="2232248" cy="369332"/>
          </a:xfrm>
          <a:prstGeom prst="rect">
            <a:avLst/>
          </a:prstGeom>
          <a:noFill/>
        </p:spPr>
        <p:txBody>
          <a:bodyPr wrap="square" rtlCol="0">
            <a:spAutoFit/>
          </a:bodyPr>
          <a:lstStyle/>
          <a:p>
            <a:r>
              <a:rPr lang="es-CO" i="1" dirty="0"/>
              <a:t>Ejes paralelos</a:t>
            </a:r>
          </a:p>
        </p:txBody>
      </p:sp>
      <p:sp>
        <p:nvSpPr>
          <p:cNvPr id="12" name="11 CuadroTexto"/>
          <p:cNvSpPr txBox="1"/>
          <p:nvPr/>
        </p:nvSpPr>
        <p:spPr>
          <a:xfrm>
            <a:off x="1616077" y="4650344"/>
            <a:ext cx="2232248" cy="646331"/>
          </a:xfrm>
          <a:prstGeom prst="rect">
            <a:avLst/>
          </a:prstGeom>
          <a:noFill/>
        </p:spPr>
        <p:txBody>
          <a:bodyPr wrap="square" rtlCol="0">
            <a:spAutoFit/>
          </a:bodyPr>
          <a:lstStyle/>
          <a:p>
            <a:r>
              <a:rPr lang="es-CO" i="1" dirty="0"/>
              <a:t>Ejes a 90° que no se intersectan</a:t>
            </a:r>
          </a:p>
        </p:txBody>
      </p:sp>
      <p:cxnSp>
        <p:nvCxnSpPr>
          <p:cNvPr id="4" name="3 Conector recto de flecha"/>
          <p:cNvCxnSpPr>
            <a:stCxn id="2" idx="1"/>
            <a:endCxn id="9" idx="3"/>
          </p:cNvCxnSpPr>
          <p:nvPr/>
        </p:nvCxnSpPr>
        <p:spPr>
          <a:xfrm flipH="1">
            <a:off x="4892441" y="2455061"/>
            <a:ext cx="6235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p:cNvCxnSpPr>
            <a:stCxn id="12" idx="3"/>
            <a:endCxn id="10" idx="1"/>
          </p:cNvCxnSpPr>
          <p:nvPr/>
        </p:nvCxnSpPr>
        <p:spPr>
          <a:xfrm>
            <a:off x="3848325" y="4973510"/>
            <a:ext cx="101170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96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860032" y="447959"/>
            <a:ext cx="388843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Cónicos.</a:t>
            </a:r>
          </a:p>
        </p:txBody>
      </p:sp>
      <p:pic>
        <p:nvPicPr>
          <p:cNvPr id="23558" name="Picture 6" descr="http://www.irvinsystems.com/wp-content/uploads/2010/02/ejes-cruzado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72128"/>
            <a:ext cx="3888432" cy="291632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s://encrypted-tbn1.gstatic.com/images?q=tbn:ANd9GcQ45PA2FvQWQKCiF0k3-nZwngz_9k5qv7_h5UxcZFQHe-_28XG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3901697"/>
            <a:ext cx="3744416" cy="2656237"/>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5508104" y="3145624"/>
            <a:ext cx="2592288" cy="369332"/>
          </a:xfrm>
          <a:prstGeom prst="rect">
            <a:avLst/>
          </a:prstGeom>
          <a:noFill/>
        </p:spPr>
        <p:txBody>
          <a:bodyPr wrap="square" rtlCol="0">
            <a:spAutoFit/>
          </a:bodyPr>
          <a:lstStyle/>
          <a:p>
            <a:r>
              <a:rPr lang="es-CO" i="1" dirty="0"/>
              <a:t>De dientes rectos</a:t>
            </a:r>
          </a:p>
        </p:txBody>
      </p:sp>
      <p:cxnSp>
        <p:nvCxnSpPr>
          <p:cNvPr id="4" name="3 Conector recto de flecha"/>
          <p:cNvCxnSpPr>
            <a:stCxn id="2" idx="1"/>
            <a:endCxn id="23558" idx="3"/>
          </p:cNvCxnSpPr>
          <p:nvPr/>
        </p:nvCxnSpPr>
        <p:spPr>
          <a:xfrm flipH="1">
            <a:off x="4644008" y="3330290"/>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1403648" y="5045150"/>
            <a:ext cx="2592288" cy="369332"/>
          </a:xfrm>
          <a:prstGeom prst="rect">
            <a:avLst/>
          </a:prstGeom>
          <a:noFill/>
        </p:spPr>
        <p:txBody>
          <a:bodyPr wrap="square" rtlCol="0">
            <a:spAutoFit/>
          </a:bodyPr>
          <a:lstStyle/>
          <a:p>
            <a:r>
              <a:rPr lang="es-CO" i="1" dirty="0"/>
              <a:t>De dientes helicoidales</a:t>
            </a:r>
          </a:p>
        </p:txBody>
      </p:sp>
      <p:sp>
        <p:nvSpPr>
          <p:cNvPr id="7" name="6 CuadroTexto"/>
          <p:cNvSpPr txBox="1"/>
          <p:nvPr/>
        </p:nvSpPr>
        <p:spPr>
          <a:xfrm>
            <a:off x="899592" y="915031"/>
            <a:ext cx="7416824" cy="646331"/>
          </a:xfrm>
          <a:prstGeom prst="rect">
            <a:avLst/>
          </a:prstGeom>
          <a:noFill/>
        </p:spPr>
        <p:txBody>
          <a:bodyPr wrap="square" rtlCol="0">
            <a:spAutoFit/>
          </a:bodyPr>
          <a:lstStyle/>
          <a:p>
            <a:pPr algn="just"/>
            <a:r>
              <a:rPr lang="es-CO" i="1" dirty="0"/>
              <a:t>Su generatriz es un cono y aplican en el caso de ejes que se intersectan (perpendiculares o no).</a:t>
            </a:r>
          </a:p>
        </p:txBody>
      </p:sp>
      <p:cxnSp>
        <p:nvCxnSpPr>
          <p:cNvPr id="11" name="10 Conector recto de flecha"/>
          <p:cNvCxnSpPr>
            <a:stCxn id="12" idx="3"/>
            <a:endCxn id="23560" idx="1"/>
          </p:cNvCxnSpPr>
          <p:nvPr/>
        </p:nvCxnSpPr>
        <p:spPr>
          <a:xfrm>
            <a:off x="3995936" y="5229816"/>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45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dirty="0" err="1"/>
              <a:t>Quiz</a:t>
            </a:r>
            <a:endParaRPr lang="es-CO" dirty="0"/>
          </a:p>
        </p:txBody>
      </p:sp>
      <p:sp>
        <p:nvSpPr>
          <p:cNvPr id="2" name="1 CuadroTexto"/>
          <p:cNvSpPr txBox="1"/>
          <p:nvPr/>
        </p:nvSpPr>
        <p:spPr>
          <a:xfrm>
            <a:off x="611560" y="963149"/>
            <a:ext cx="7776864" cy="5490187"/>
          </a:xfrm>
          <a:prstGeom prst="rect">
            <a:avLst/>
          </a:prstGeom>
          <a:noFill/>
        </p:spPr>
        <p:txBody>
          <a:bodyPr wrap="square" rtlCol="0">
            <a:normAutofit fontScale="92500" lnSpcReduction="20000"/>
          </a:bodyPr>
          <a:lstStyle/>
          <a:p>
            <a:pPr marL="342900" indent="-342900" algn="just">
              <a:buFont typeface="+mj-lt"/>
              <a:buAutoNum type="arabicPeriod"/>
            </a:pPr>
            <a:r>
              <a:rPr lang="es-CO" sz="2400" dirty="0"/>
              <a:t>Indique las principales características de un enlace metálico, y como se relaciona con las principales características que tienen los metales como material de ingeniería.</a:t>
            </a:r>
          </a:p>
          <a:p>
            <a:pPr marL="342900" indent="-342900" algn="just">
              <a:buFont typeface="+mj-lt"/>
              <a:buAutoNum type="arabicPeriod"/>
            </a:pPr>
            <a:r>
              <a:rPr lang="es-CO" sz="2400" dirty="0"/>
              <a:t>Indique mediante un dibujo de las correspondientes curvas esfuerzo-deformación , las características de un material frágil y las de un material plástico.</a:t>
            </a:r>
          </a:p>
          <a:p>
            <a:pPr marL="342900" indent="-342900" algn="just">
              <a:buFont typeface="+mj-lt"/>
              <a:buAutoNum type="arabicPeriod"/>
            </a:pPr>
            <a:r>
              <a:rPr lang="es-CO" sz="2400" dirty="0"/>
              <a:t>Describa en que consiste el fenómeno de la fluencia en un material metálico.</a:t>
            </a:r>
          </a:p>
          <a:p>
            <a:pPr marL="342900" indent="-342900" algn="just">
              <a:buFont typeface="+mj-lt"/>
              <a:buAutoNum type="arabicPeriod"/>
            </a:pPr>
            <a:r>
              <a:rPr lang="es-CO" sz="2400" dirty="0"/>
              <a:t>Defina en que consiste la tenacidad de un material y como se puede relacionar con su curva esfuerzo-deformación.</a:t>
            </a:r>
          </a:p>
          <a:p>
            <a:pPr marL="342900" indent="-342900" algn="just">
              <a:buFont typeface="+mj-lt"/>
              <a:buAutoNum type="arabicPeriod"/>
            </a:pPr>
            <a:r>
              <a:rPr lang="es-CO" sz="2400" dirty="0"/>
              <a:t>Describa los diferentes métodos para medición de dureza por indentación o penetración en un material de ingeniería.</a:t>
            </a:r>
          </a:p>
          <a:p>
            <a:pPr marL="342900" indent="-342900" algn="just">
              <a:buFont typeface="+mj-lt"/>
              <a:buAutoNum type="arabicPeriod"/>
            </a:pPr>
            <a:r>
              <a:rPr lang="es-CO" sz="2400" dirty="0"/>
              <a:t>Explique en que consiste la solicitación mecánica de torsión y que tipo de esfuerzos produce principalmente en un material.</a:t>
            </a:r>
          </a:p>
          <a:p>
            <a:pPr marL="342900" indent="-342900" algn="just">
              <a:buFont typeface="+mj-lt"/>
              <a:buAutoNum type="arabicPeriod"/>
            </a:pPr>
            <a:r>
              <a:rPr lang="es-CO" sz="2400" dirty="0"/>
              <a:t>Explique en que consiste el esfuerzo cortante y como se mide la deformación asociada a este tipo de esfuerzo.</a:t>
            </a:r>
          </a:p>
          <a:p>
            <a:pPr marL="342900" indent="-342900" algn="just">
              <a:buFont typeface="+mj-lt"/>
              <a:buAutoNum type="arabicPeriod"/>
            </a:pPr>
            <a:endParaRPr lang="es-CO"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211960" y="681495"/>
            <a:ext cx="4536504"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hipoidales.</a:t>
            </a:r>
          </a:p>
        </p:txBody>
      </p:sp>
      <p:sp>
        <p:nvSpPr>
          <p:cNvPr id="2" name="1 CuadroTexto"/>
          <p:cNvSpPr txBox="1"/>
          <p:nvPr/>
        </p:nvSpPr>
        <p:spPr>
          <a:xfrm>
            <a:off x="1187624" y="1148567"/>
            <a:ext cx="6624736" cy="369332"/>
          </a:xfrm>
          <a:prstGeom prst="rect">
            <a:avLst/>
          </a:prstGeom>
          <a:noFill/>
        </p:spPr>
        <p:txBody>
          <a:bodyPr wrap="square" rtlCol="0">
            <a:spAutoFit/>
          </a:bodyPr>
          <a:lstStyle/>
          <a:p>
            <a:r>
              <a:rPr lang="es-CO" i="1" dirty="0"/>
              <a:t>Ejes perpendiculares pero que no se intersectan</a:t>
            </a:r>
          </a:p>
        </p:txBody>
      </p:sp>
      <p:pic>
        <p:nvPicPr>
          <p:cNvPr id="20482" name="Picture 2" descr="http://4.bp.blogspot.com/_IjycmXREkRQ/TFCU9HR9CAI/AAAAAAAACu4/ZjSMkWWk7u4/s320/Engranajes+Hipoida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844823"/>
            <a:ext cx="3528392" cy="360888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www.sabelotodo.org/automovil/imagenes/puente/hipoidal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021" y="1885654"/>
            <a:ext cx="3244381" cy="352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61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rotWithShape="1">
          <a:blip r:embed="rId2" cstate="print"/>
          <a:srcRect l="23517" t="30607" r="36636" b="6249"/>
          <a:stretch/>
        </p:blipFill>
        <p:spPr bwMode="auto">
          <a:xfrm>
            <a:off x="1331640" y="993034"/>
            <a:ext cx="6192688" cy="5517253"/>
          </a:xfrm>
          <a:prstGeom prst="rect">
            <a:avLst/>
          </a:prstGeom>
          <a:noFill/>
          <a:ln w="9525">
            <a:noFill/>
            <a:miter lim="800000"/>
            <a:headEnd/>
            <a:tailEnd/>
          </a:ln>
        </p:spPr>
      </p:pic>
      <p:sp>
        <p:nvSpPr>
          <p:cNvPr id="4" name="1 Título"/>
          <p:cNvSpPr txBox="1">
            <a:spLocks/>
          </p:cNvSpPr>
          <p:nvPr/>
        </p:nvSpPr>
        <p:spPr>
          <a:xfrm>
            <a:off x="4139952" y="548680"/>
            <a:ext cx="4536504"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Línea de presión</a:t>
            </a:r>
          </a:p>
        </p:txBody>
      </p:sp>
    </p:spTree>
    <p:extLst>
      <p:ext uri="{BB962C8B-B14F-4D97-AF65-F5344CB8AC3E}">
        <p14:creationId xmlns:p14="http://schemas.microsoft.com/office/powerpoint/2010/main" val="135361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211960" y="681495"/>
            <a:ext cx="4536504"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Línea de presión</a:t>
            </a:r>
          </a:p>
        </p:txBody>
      </p:sp>
      <p:pic>
        <p:nvPicPr>
          <p:cNvPr id="34818" name="Picture 2"/>
          <p:cNvPicPr>
            <a:picLocks noChangeAspect="1" noChangeArrowheads="1"/>
          </p:cNvPicPr>
          <p:nvPr/>
        </p:nvPicPr>
        <p:blipFill rotWithShape="1">
          <a:blip r:embed="rId2" cstate="print"/>
          <a:srcRect l="40673" t="56605" r="21140" b="8828"/>
          <a:stretch/>
        </p:blipFill>
        <p:spPr bwMode="auto">
          <a:xfrm>
            <a:off x="594687" y="1916832"/>
            <a:ext cx="7941985" cy="4041950"/>
          </a:xfrm>
          <a:prstGeom prst="rect">
            <a:avLst/>
          </a:prstGeom>
          <a:noFill/>
          <a:ln w="9525">
            <a:noFill/>
            <a:miter lim="800000"/>
            <a:headEnd/>
            <a:tailEnd/>
          </a:ln>
        </p:spPr>
      </p:pic>
    </p:spTree>
    <p:extLst>
      <p:ext uri="{BB962C8B-B14F-4D97-AF65-F5344CB8AC3E}">
        <p14:creationId xmlns:p14="http://schemas.microsoft.com/office/powerpoint/2010/main" val="1353616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211960" y="681495"/>
            <a:ext cx="4536504"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Construcción de una envolvente</a:t>
            </a:r>
          </a:p>
        </p:txBody>
      </p:sp>
      <p:pic>
        <p:nvPicPr>
          <p:cNvPr id="35842" name="Picture 2"/>
          <p:cNvPicPr>
            <a:picLocks noChangeAspect="1" noChangeArrowheads="1"/>
          </p:cNvPicPr>
          <p:nvPr/>
        </p:nvPicPr>
        <p:blipFill>
          <a:blip r:embed="rId2" cstate="print"/>
          <a:srcRect l="31265" t="29157" r="29722" b="26547"/>
          <a:stretch>
            <a:fillRect/>
          </a:stretch>
        </p:blipFill>
        <p:spPr bwMode="auto">
          <a:xfrm>
            <a:off x="971599" y="1340768"/>
            <a:ext cx="6993677" cy="4464496"/>
          </a:xfrm>
          <a:prstGeom prst="rect">
            <a:avLst/>
          </a:prstGeom>
          <a:noFill/>
          <a:ln w="9525">
            <a:noFill/>
            <a:miter lim="800000"/>
            <a:headEnd/>
            <a:tailEnd/>
          </a:ln>
        </p:spPr>
      </p:pic>
    </p:spTree>
    <p:extLst>
      <p:ext uri="{BB962C8B-B14F-4D97-AF65-F5344CB8AC3E}">
        <p14:creationId xmlns:p14="http://schemas.microsoft.com/office/powerpoint/2010/main" val="1353616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de contacto en engranajes rectos</a:t>
            </a:r>
          </a:p>
        </p:txBody>
      </p:sp>
      <p:sp>
        <p:nvSpPr>
          <p:cNvPr id="5" name="4 CuadroTexto"/>
          <p:cNvSpPr txBox="1"/>
          <p:nvPr/>
        </p:nvSpPr>
        <p:spPr>
          <a:xfrm>
            <a:off x="467544" y="1484784"/>
            <a:ext cx="8208912" cy="369332"/>
          </a:xfrm>
          <a:prstGeom prst="rect">
            <a:avLst/>
          </a:prstGeom>
          <a:noFill/>
        </p:spPr>
        <p:txBody>
          <a:bodyPr wrap="square" rtlCol="0">
            <a:spAutoFit/>
          </a:bodyPr>
          <a:lstStyle/>
          <a:p>
            <a:pPr algn="just"/>
            <a:r>
              <a:rPr lang="es-CO" dirty="0"/>
              <a:t> Cálculo de la fuerza tangencial</a:t>
            </a:r>
          </a:p>
        </p:txBody>
      </p:sp>
      <p:graphicFrame>
        <p:nvGraphicFramePr>
          <p:cNvPr id="36868" name="Object 4"/>
          <p:cNvGraphicFramePr>
            <a:graphicFrameLocks noChangeAspect="1"/>
          </p:cNvGraphicFramePr>
          <p:nvPr/>
        </p:nvGraphicFramePr>
        <p:xfrm>
          <a:off x="5796136" y="1700808"/>
          <a:ext cx="2289175" cy="1076325"/>
        </p:xfrm>
        <a:graphic>
          <a:graphicData uri="http://schemas.openxmlformats.org/presentationml/2006/ole">
            <mc:AlternateContent xmlns:mc="http://schemas.openxmlformats.org/markup-compatibility/2006">
              <mc:Choice xmlns:v="urn:schemas-microsoft-com:vml" Requires="v">
                <p:oleObj name="Ecuación" r:id="rId2" imgW="914400" imgH="393700" progId="Equation.3">
                  <p:embed/>
                </p:oleObj>
              </mc:Choice>
              <mc:Fallback>
                <p:oleObj name="Ecuación" r:id="rId2" imgW="914400" imgH="393700" progId="Equation.3">
                  <p:embed/>
                  <p:pic>
                    <p:nvPicPr>
                      <p:cNvPr id="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700808"/>
                        <a:ext cx="2289175" cy="1076325"/>
                      </a:xfrm>
                      <a:prstGeom prst="rect">
                        <a:avLst/>
                      </a:prstGeom>
                      <a:solidFill>
                        <a:schemeClr val="accent1"/>
                      </a:solidFill>
                    </p:spPr>
                  </p:pic>
                </p:oleObj>
              </mc:Fallback>
            </mc:AlternateContent>
          </a:graphicData>
        </a:graphic>
      </p:graphicFrame>
      <p:pic>
        <p:nvPicPr>
          <p:cNvPr id="38915" name="Picture 3"/>
          <p:cNvPicPr>
            <a:picLocks noChangeAspect="1" noChangeArrowheads="1"/>
          </p:cNvPicPr>
          <p:nvPr/>
        </p:nvPicPr>
        <p:blipFill>
          <a:blip r:embed="rId4" cstate="print"/>
          <a:srcRect l="41507" t="24578" r="15878" b="13407"/>
          <a:stretch>
            <a:fillRect/>
          </a:stretch>
        </p:blipFill>
        <p:spPr bwMode="auto">
          <a:xfrm>
            <a:off x="683568" y="2060848"/>
            <a:ext cx="4320480" cy="3534938"/>
          </a:xfrm>
          <a:prstGeom prst="rect">
            <a:avLst/>
          </a:prstGeom>
          <a:noFill/>
          <a:ln w="9525">
            <a:noFill/>
            <a:miter lim="800000"/>
            <a:headEnd/>
            <a:tailEnd/>
          </a:ln>
        </p:spPr>
      </p:pic>
      <p:sp>
        <p:nvSpPr>
          <p:cNvPr id="8" name="7 CuadroTexto"/>
          <p:cNvSpPr txBox="1"/>
          <p:nvPr/>
        </p:nvSpPr>
        <p:spPr>
          <a:xfrm>
            <a:off x="5220072" y="2852936"/>
            <a:ext cx="3456384" cy="1200329"/>
          </a:xfrm>
          <a:prstGeom prst="rect">
            <a:avLst/>
          </a:prstGeom>
          <a:noFill/>
        </p:spPr>
        <p:txBody>
          <a:bodyPr wrap="square" rtlCol="0">
            <a:spAutoFit/>
          </a:bodyPr>
          <a:lstStyle/>
          <a:p>
            <a:r>
              <a:rPr lang="es-CO" dirty="0"/>
              <a:t>H= potencia en hp</a:t>
            </a:r>
          </a:p>
          <a:p>
            <a:r>
              <a:rPr lang="es-CO" dirty="0"/>
              <a:t>V= velocidad tangencial del circulo de paso en pies/min</a:t>
            </a:r>
          </a:p>
          <a:p>
            <a:r>
              <a:rPr lang="es-CO" dirty="0" err="1"/>
              <a:t>Wt</a:t>
            </a:r>
            <a:r>
              <a:rPr lang="es-CO" dirty="0"/>
              <a:t> en </a:t>
            </a:r>
            <a:r>
              <a:rPr lang="es-CO" dirty="0" err="1"/>
              <a:t>lbf</a:t>
            </a:r>
            <a:endParaRPr lang="es-CO" dirty="0"/>
          </a:p>
        </p:txBody>
      </p:sp>
      <p:graphicFrame>
        <p:nvGraphicFramePr>
          <p:cNvPr id="38918" name="Object 4"/>
          <p:cNvGraphicFramePr>
            <a:graphicFrameLocks noChangeAspect="1"/>
          </p:cNvGraphicFramePr>
          <p:nvPr>
            <p:extLst>
              <p:ext uri="{D42A27DB-BD31-4B8C-83A1-F6EECF244321}">
                <p14:modId xmlns:p14="http://schemas.microsoft.com/office/powerpoint/2010/main" val="3072596678"/>
              </p:ext>
            </p:extLst>
          </p:nvPr>
        </p:nvGraphicFramePr>
        <p:xfrm>
          <a:off x="5692551" y="4053265"/>
          <a:ext cx="2511425" cy="1077912"/>
        </p:xfrm>
        <a:graphic>
          <a:graphicData uri="http://schemas.openxmlformats.org/presentationml/2006/ole">
            <mc:AlternateContent xmlns:mc="http://schemas.openxmlformats.org/markup-compatibility/2006">
              <mc:Choice xmlns:v="urn:schemas-microsoft-com:vml" Requires="v">
                <p:oleObj name="Ecuación" r:id="rId5" imgW="1002865" imgH="393529" progId="Equation.3">
                  <p:embed/>
                </p:oleObj>
              </mc:Choice>
              <mc:Fallback>
                <p:oleObj name="Ecuación" r:id="rId5" imgW="1002865" imgH="393529" progId="Equation.3">
                  <p:embed/>
                  <p:pic>
                    <p:nvPicPr>
                      <p:cNvPr id="0"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2551" y="4053265"/>
                        <a:ext cx="2511425" cy="1077912"/>
                      </a:xfrm>
                      <a:prstGeom prst="rect">
                        <a:avLst/>
                      </a:prstGeom>
                      <a:solidFill>
                        <a:schemeClr val="accent1"/>
                      </a:solidFill>
                    </p:spPr>
                  </p:pic>
                </p:oleObj>
              </mc:Fallback>
            </mc:AlternateContent>
          </a:graphicData>
        </a:graphic>
      </p:graphicFrame>
      <p:sp>
        <p:nvSpPr>
          <p:cNvPr id="11" name="10 CuadroTexto"/>
          <p:cNvSpPr txBox="1"/>
          <p:nvPr/>
        </p:nvSpPr>
        <p:spPr>
          <a:xfrm>
            <a:off x="5220072" y="5301208"/>
            <a:ext cx="3456384" cy="1200329"/>
          </a:xfrm>
          <a:prstGeom prst="rect">
            <a:avLst/>
          </a:prstGeom>
          <a:noFill/>
        </p:spPr>
        <p:txBody>
          <a:bodyPr wrap="square" rtlCol="0">
            <a:spAutoFit/>
          </a:bodyPr>
          <a:lstStyle/>
          <a:p>
            <a:r>
              <a:rPr lang="es-CO" dirty="0"/>
              <a:t>H= potencia en </a:t>
            </a:r>
            <a:r>
              <a:rPr lang="es-CO" dirty="0" err="1"/>
              <a:t>kW</a:t>
            </a:r>
            <a:endParaRPr lang="es-CO" dirty="0"/>
          </a:p>
          <a:p>
            <a:r>
              <a:rPr lang="es-CO" dirty="0"/>
              <a:t>d= diámetro primitivo (mm)</a:t>
            </a:r>
          </a:p>
          <a:p>
            <a:r>
              <a:rPr lang="es-CO" dirty="0"/>
              <a:t>n= velocidad angular en rpm</a:t>
            </a:r>
          </a:p>
          <a:p>
            <a:r>
              <a:rPr lang="es-CO" dirty="0" err="1"/>
              <a:t>Wt</a:t>
            </a:r>
            <a:r>
              <a:rPr lang="es-CO" dirty="0"/>
              <a:t> en </a:t>
            </a:r>
            <a:r>
              <a:rPr lang="es-CO" dirty="0" err="1"/>
              <a:t>kN</a:t>
            </a:r>
            <a:endParaRPr lang="es-CO" dirty="0"/>
          </a:p>
        </p:txBody>
      </p:sp>
      <p:grpSp>
        <p:nvGrpSpPr>
          <p:cNvPr id="14" name="Grupo 13">
            <a:extLst>
              <a:ext uri="{FF2B5EF4-FFF2-40B4-BE49-F238E27FC236}">
                <a16:creationId xmlns:a16="http://schemas.microsoft.com/office/drawing/2014/main" id="{89E28021-921E-445F-BB35-CE30E2777156}"/>
              </a:ext>
            </a:extLst>
          </p:cNvPr>
          <p:cNvGrpSpPr/>
          <p:nvPr/>
        </p:nvGrpSpPr>
        <p:grpSpPr>
          <a:xfrm>
            <a:off x="848702" y="3686917"/>
            <a:ext cx="1386360" cy="507240"/>
            <a:chOff x="848702" y="3686917"/>
            <a:chExt cx="1386360" cy="507240"/>
          </a:xfrm>
        </p:grpSpPr>
        <mc:AlternateContent xmlns:mc="http://schemas.openxmlformats.org/markup-compatibility/2006">
          <mc:Choice xmlns:p14="http://schemas.microsoft.com/office/powerpoint/2010/main" Requires="p14">
            <p:contentPart p14:bwMode="auto" r:id="rId7">
              <p14:nvContentPartPr>
                <p14:cNvPr id="2" name="Entrada de lápiz 1">
                  <a:extLst>
                    <a:ext uri="{FF2B5EF4-FFF2-40B4-BE49-F238E27FC236}">
                      <a16:creationId xmlns:a16="http://schemas.microsoft.com/office/drawing/2014/main" id="{A6059B7B-32E7-45BB-B3DF-D8C504A8757A}"/>
                    </a:ext>
                  </a:extLst>
                </p14:cNvPr>
                <p14:cNvContentPartPr/>
                <p14:nvPr/>
              </p14:nvContentPartPr>
              <p14:xfrm>
                <a:off x="1472222" y="3923437"/>
                <a:ext cx="419760" cy="34920"/>
              </p14:xfrm>
            </p:contentPart>
          </mc:Choice>
          <mc:Fallback>
            <p:pic>
              <p:nvPicPr>
                <p:cNvPr id="2" name="Entrada de lápiz 1">
                  <a:extLst>
                    <a:ext uri="{FF2B5EF4-FFF2-40B4-BE49-F238E27FC236}">
                      <a16:creationId xmlns:a16="http://schemas.microsoft.com/office/drawing/2014/main" id="{A6059B7B-32E7-45BB-B3DF-D8C504A8757A}"/>
                    </a:ext>
                  </a:extLst>
                </p:cNvPr>
                <p:cNvPicPr/>
                <p:nvPr/>
              </p:nvPicPr>
              <p:blipFill>
                <a:blip r:embed="rId8"/>
                <a:stretch>
                  <a:fillRect/>
                </a:stretch>
              </p:blipFill>
              <p:spPr>
                <a:xfrm>
                  <a:off x="1463222" y="3914797"/>
                  <a:ext cx="4374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Entrada de lápiz 2">
                  <a:extLst>
                    <a:ext uri="{FF2B5EF4-FFF2-40B4-BE49-F238E27FC236}">
                      <a16:creationId xmlns:a16="http://schemas.microsoft.com/office/drawing/2014/main" id="{7A780632-1C51-4A25-89C6-6794D463350C}"/>
                    </a:ext>
                  </a:extLst>
                </p14:cNvPr>
                <p14:cNvContentPartPr/>
                <p14:nvPr/>
              </p14:nvContentPartPr>
              <p14:xfrm>
                <a:off x="1455302" y="3897517"/>
                <a:ext cx="521280" cy="73800"/>
              </p14:xfrm>
            </p:contentPart>
          </mc:Choice>
          <mc:Fallback>
            <p:pic>
              <p:nvPicPr>
                <p:cNvPr id="3" name="Entrada de lápiz 2">
                  <a:extLst>
                    <a:ext uri="{FF2B5EF4-FFF2-40B4-BE49-F238E27FC236}">
                      <a16:creationId xmlns:a16="http://schemas.microsoft.com/office/drawing/2014/main" id="{7A780632-1C51-4A25-89C6-6794D463350C}"/>
                    </a:ext>
                  </a:extLst>
                </p:cNvPr>
                <p:cNvPicPr/>
                <p:nvPr/>
              </p:nvPicPr>
              <p:blipFill>
                <a:blip r:embed="rId10"/>
                <a:stretch>
                  <a:fillRect/>
                </a:stretch>
              </p:blipFill>
              <p:spPr>
                <a:xfrm>
                  <a:off x="1446302" y="3888517"/>
                  <a:ext cx="5389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Entrada de lápiz 6">
                  <a:extLst>
                    <a:ext uri="{FF2B5EF4-FFF2-40B4-BE49-F238E27FC236}">
                      <a16:creationId xmlns:a16="http://schemas.microsoft.com/office/drawing/2014/main" id="{29C460F2-1C4D-4F25-8971-33DCCAF12DE9}"/>
                    </a:ext>
                  </a:extLst>
                </p14:cNvPr>
                <p14:cNvContentPartPr/>
                <p14:nvPr/>
              </p14:nvContentPartPr>
              <p14:xfrm>
                <a:off x="848702" y="3686917"/>
                <a:ext cx="1309680" cy="507240"/>
              </p14:xfrm>
            </p:contentPart>
          </mc:Choice>
          <mc:Fallback>
            <p:pic>
              <p:nvPicPr>
                <p:cNvPr id="7" name="Entrada de lápiz 6">
                  <a:extLst>
                    <a:ext uri="{FF2B5EF4-FFF2-40B4-BE49-F238E27FC236}">
                      <a16:creationId xmlns:a16="http://schemas.microsoft.com/office/drawing/2014/main" id="{29C460F2-1C4D-4F25-8971-33DCCAF12DE9}"/>
                    </a:ext>
                  </a:extLst>
                </p:cNvPr>
                <p:cNvPicPr/>
                <p:nvPr/>
              </p:nvPicPr>
              <p:blipFill>
                <a:blip r:embed="rId12"/>
                <a:stretch>
                  <a:fillRect/>
                </a:stretch>
              </p:blipFill>
              <p:spPr>
                <a:xfrm>
                  <a:off x="839702" y="3677917"/>
                  <a:ext cx="132732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Entrada de lápiz 8">
                  <a:extLst>
                    <a:ext uri="{FF2B5EF4-FFF2-40B4-BE49-F238E27FC236}">
                      <a16:creationId xmlns:a16="http://schemas.microsoft.com/office/drawing/2014/main" id="{A9F94194-2DF2-44BC-94BC-82575C28B52E}"/>
                    </a:ext>
                  </a:extLst>
                </p14:cNvPr>
                <p14:cNvContentPartPr/>
                <p14:nvPr/>
              </p14:nvContentPartPr>
              <p14:xfrm>
                <a:off x="1184222" y="3694477"/>
                <a:ext cx="1050840" cy="415800"/>
              </p14:xfrm>
            </p:contentPart>
          </mc:Choice>
          <mc:Fallback>
            <p:pic>
              <p:nvPicPr>
                <p:cNvPr id="9" name="Entrada de lápiz 8">
                  <a:extLst>
                    <a:ext uri="{FF2B5EF4-FFF2-40B4-BE49-F238E27FC236}">
                      <a16:creationId xmlns:a16="http://schemas.microsoft.com/office/drawing/2014/main" id="{A9F94194-2DF2-44BC-94BC-82575C28B52E}"/>
                    </a:ext>
                  </a:extLst>
                </p:cNvPr>
                <p:cNvPicPr/>
                <p:nvPr/>
              </p:nvPicPr>
              <p:blipFill>
                <a:blip r:embed="rId14"/>
                <a:stretch>
                  <a:fillRect/>
                </a:stretch>
              </p:blipFill>
              <p:spPr>
                <a:xfrm>
                  <a:off x="1175582" y="3685477"/>
                  <a:ext cx="106848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Entrada de lápiz 9">
                  <a:extLst>
                    <a:ext uri="{FF2B5EF4-FFF2-40B4-BE49-F238E27FC236}">
                      <a16:creationId xmlns:a16="http://schemas.microsoft.com/office/drawing/2014/main" id="{90C76EF7-D53E-45F8-B780-674DF5B0E837}"/>
                    </a:ext>
                  </a:extLst>
                </p14:cNvPr>
                <p14:cNvContentPartPr/>
                <p14:nvPr/>
              </p14:nvContentPartPr>
              <p14:xfrm>
                <a:off x="1101062" y="4105597"/>
                <a:ext cx="20520" cy="15120"/>
              </p14:xfrm>
            </p:contentPart>
          </mc:Choice>
          <mc:Fallback>
            <p:pic>
              <p:nvPicPr>
                <p:cNvPr id="10" name="Entrada de lápiz 9">
                  <a:extLst>
                    <a:ext uri="{FF2B5EF4-FFF2-40B4-BE49-F238E27FC236}">
                      <a16:creationId xmlns:a16="http://schemas.microsoft.com/office/drawing/2014/main" id="{90C76EF7-D53E-45F8-B780-674DF5B0E837}"/>
                    </a:ext>
                  </a:extLst>
                </p:cNvPr>
                <p:cNvPicPr/>
                <p:nvPr/>
              </p:nvPicPr>
              <p:blipFill>
                <a:blip r:embed="rId16"/>
                <a:stretch>
                  <a:fillRect/>
                </a:stretch>
              </p:blipFill>
              <p:spPr>
                <a:xfrm>
                  <a:off x="1092422" y="4096957"/>
                  <a:ext cx="381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Entrada de lápiz 11">
                  <a:extLst>
                    <a:ext uri="{FF2B5EF4-FFF2-40B4-BE49-F238E27FC236}">
                      <a16:creationId xmlns:a16="http://schemas.microsoft.com/office/drawing/2014/main" id="{C40F7AA6-7378-49C3-B810-F257D5C4617B}"/>
                    </a:ext>
                  </a:extLst>
                </p14:cNvPr>
                <p14:cNvContentPartPr/>
                <p14:nvPr/>
              </p14:nvContentPartPr>
              <p14:xfrm>
                <a:off x="1578422" y="3972397"/>
                <a:ext cx="21240" cy="15480"/>
              </p14:xfrm>
            </p:contentPart>
          </mc:Choice>
          <mc:Fallback>
            <p:pic>
              <p:nvPicPr>
                <p:cNvPr id="12" name="Entrada de lápiz 11">
                  <a:extLst>
                    <a:ext uri="{FF2B5EF4-FFF2-40B4-BE49-F238E27FC236}">
                      <a16:creationId xmlns:a16="http://schemas.microsoft.com/office/drawing/2014/main" id="{C40F7AA6-7378-49C3-B810-F257D5C4617B}"/>
                    </a:ext>
                  </a:extLst>
                </p:cNvPr>
                <p:cNvPicPr/>
                <p:nvPr/>
              </p:nvPicPr>
              <p:blipFill>
                <a:blip r:embed="rId18"/>
                <a:stretch>
                  <a:fillRect/>
                </a:stretch>
              </p:blipFill>
              <p:spPr>
                <a:xfrm>
                  <a:off x="1569782" y="3963757"/>
                  <a:ext cx="388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Entrada de lápiz 12">
                  <a:extLst>
                    <a:ext uri="{FF2B5EF4-FFF2-40B4-BE49-F238E27FC236}">
                      <a16:creationId xmlns:a16="http://schemas.microsoft.com/office/drawing/2014/main" id="{5A4B1F58-5885-49D5-82EC-6445707F6FE3}"/>
                    </a:ext>
                  </a:extLst>
                </p14:cNvPr>
                <p14:cNvContentPartPr/>
                <p14:nvPr/>
              </p14:nvContentPartPr>
              <p14:xfrm>
                <a:off x="1892342" y="3927037"/>
                <a:ext cx="14760" cy="8640"/>
              </p14:xfrm>
            </p:contentPart>
          </mc:Choice>
          <mc:Fallback>
            <p:pic>
              <p:nvPicPr>
                <p:cNvPr id="13" name="Entrada de lápiz 12">
                  <a:extLst>
                    <a:ext uri="{FF2B5EF4-FFF2-40B4-BE49-F238E27FC236}">
                      <a16:creationId xmlns:a16="http://schemas.microsoft.com/office/drawing/2014/main" id="{5A4B1F58-5885-49D5-82EC-6445707F6FE3}"/>
                    </a:ext>
                  </a:extLst>
                </p:cNvPr>
                <p:cNvPicPr/>
                <p:nvPr/>
              </p:nvPicPr>
              <p:blipFill>
                <a:blip r:embed="rId20"/>
                <a:stretch>
                  <a:fillRect/>
                </a:stretch>
              </p:blipFill>
              <p:spPr>
                <a:xfrm>
                  <a:off x="1883342" y="3918397"/>
                  <a:ext cx="32400" cy="2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5" name="Entrada de lápiz 14">
                <a:extLst>
                  <a:ext uri="{FF2B5EF4-FFF2-40B4-BE49-F238E27FC236}">
                    <a16:creationId xmlns:a16="http://schemas.microsoft.com/office/drawing/2014/main" id="{D880FB8E-3E14-459B-AB94-4A1966E91269}"/>
                  </a:ext>
                </a:extLst>
              </p14:cNvPr>
              <p14:cNvContentPartPr/>
              <p14:nvPr/>
            </p14:nvContentPartPr>
            <p14:xfrm>
              <a:off x="3346742" y="1350517"/>
              <a:ext cx="2617560" cy="54720"/>
            </p14:xfrm>
          </p:contentPart>
        </mc:Choice>
        <mc:Fallback>
          <p:pic>
            <p:nvPicPr>
              <p:cNvPr id="15" name="Entrada de lápiz 14">
                <a:extLst>
                  <a:ext uri="{FF2B5EF4-FFF2-40B4-BE49-F238E27FC236}">
                    <a16:creationId xmlns:a16="http://schemas.microsoft.com/office/drawing/2014/main" id="{D880FB8E-3E14-459B-AB94-4A1966E91269}"/>
                  </a:ext>
                </a:extLst>
              </p:cNvPr>
              <p:cNvPicPr/>
              <p:nvPr/>
            </p:nvPicPr>
            <p:blipFill>
              <a:blip r:embed="rId22"/>
              <a:stretch>
                <a:fillRect/>
              </a:stretch>
            </p:blipFill>
            <p:spPr>
              <a:xfrm>
                <a:off x="3337742" y="1341877"/>
                <a:ext cx="2635200" cy="72360"/>
              </a:xfrm>
              <a:prstGeom prst="rect">
                <a:avLst/>
              </a:prstGeom>
            </p:spPr>
          </p:pic>
        </mc:Fallback>
      </mc:AlternateContent>
    </p:spTree>
    <p:extLst>
      <p:ext uri="{BB962C8B-B14F-4D97-AF65-F5344CB8AC3E}">
        <p14:creationId xmlns:p14="http://schemas.microsoft.com/office/powerpoint/2010/main" val="1532952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helicoidales</a:t>
            </a:r>
          </a:p>
        </p:txBody>
      </p:sp>
      <p:sp>
        <p:nvSpPr>
          <p:cNvPr id="5" name="4 CuadroTexto"/>
          <p:cNvSpPr txBox="1"/>
          <p:nvPr/>
        </p:nvSpPr>
        <p:spPr>
          <a:xfrm>
            <a:off x="467544" y="980728"/>
            <a:ext cx="3672408" cy="369332"/>
          </a:xfrm>
          <a:prstGeom prst="rect">
            <a:avLst/>
          </a:prstGeom>
          <a:noFill/>
        </p:spPr>
        <p:txBody>
          <a:bodyPr wrap="square" rtlCol="0">
            <a:spAutoFit/>
          </a:bodyPr>
          <a:lstStyle/>
          <a:p>
            <a:pPr algn="just"/>
            <a:r>
              <a:rPr lang="es-CO" b="1" i="1" dirty="0"/>
              <a:t> Ejes paralelos</a:t>
            </a:r>
          </a:p>
        </p:txBody>
      </p:sp>
      <p:pic>
        <p:nvPicPr>
          <p:cNvPr id="9" name="Picture 2" descr="http://1.bp.blogspot.com/-GV3zEuUUMDg/UYJ1H1G7eEI/AAAAAAAAAHk/rnVedGzQgPw/s640/helicoidal.png"/>
          <p:cNvPicPr>
            <a:picLocks noChangeAspect="1" noChangeArrowheads="1"/>
          </p:cNvPicPr>
          <p:nvPr/>
        </p:nvPicPr>
        <p:blipFill>
          <a:blip r:embed="rId2" cstate="print"/>
          <a:srcRect/>
          <a:stretch>
            <a:fillRect/>
          </a:stretch>
        </p:blipFill>
        <p:spPr bwMode="auto">
          <a:xfrm>
            <a:off x="395536" y="1422782"/>
            <a:ext cx="5726176" cy="3158345"/>
          </a:xfrm>
          <a:prstGeom prst="rect">
            <a:avLst/>
          </a:prstGeom>
          <a:noFill/>
        </p:spPr>
      </p:pic>
      <p:graphicFrame>
        <p:nvGraphicFramePr>
          <p:cNvPr id="52228" name="Object 4"/>
          <p:cNvGraphicFramePr>
            <a:graphicFrameLocks noChangeAspect="1"/>
          </p:cNvGraphicFramePr>
          <p:nvPr/>
        </p:nvGraphicFramePr>
        <p:xfrm>
          <a:off x="6372200" y="1268760"/>
          <a:ext cx="2127250" cy="619125"/>
        </p:xfrm>
        <a:graphic>
          <a:graphicData uri="http://schemas.openxmlformats.org/presentationml/2006/ole">
            <mc:AlternateContent xmlns:mc="http://schemas.openxmlformats.org/markup-compatibility/2006">
              <mc:Choice xmlns:v="urn:schemas-microsoft-com:vml" Requires="v">
                <p:oleObj name="Ecuación" r:id="rId3" imgW="850900" imgH="228600" progId="Equation.3">
                  <p:embed/>
                </p:oleObj>
              </mc:Choice>
              <mc:Fallback>
                <p:oleObj name="Ecuación" r:id="rId3" imgW="850900" imgH="228600" progId="Equation.3">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1268760"/>
                        <a:ext cx="2127250" cy="619125"/>
                      </a:xfrm>
                      <a:prstGeom prst="rect">
                        <a:avLst/>
                      </a:prstGeom>
                      <a:solidFill>
                        <a:schemeClr val="accent1"/>
                      </a:solidFill>
                    </p:spPr>
                  </p:pic>
                </p:oleObj>
              </mc:Fallback>
            </mc:AlternateContent>
          </a:graphicData>
        </a:graphic>
      </p:graphicFrame>
      <p:graphicFrame>
        <p:nvGraphicFramePr>
          <p:cNvPr id="52229" name="Object 5"/>
          <p:cNvGraphicFramePr>
            <a:graphicFrameLocks noChangeAspect="1"/>
          </p:cNvGraphicFramePr>
          <p:nvPr>
            <p:extLst>
              <p:ext uri="{D42A27DB-BD31-4B8C-83A1-F6EECF244321}">
                <p14:modId xmlns:p14="http://schemas.microsoft.com/office/powerpoint/2010/main" val="1354287623"/>
              </p:ext>
            </p:extLst>
          </p:nvPr>
        </p:nvGraphicFramePr>
        <p:xfrm>
          <a:off x="499592" y="4930164"/>
          <a:ext cx="1778000" cy="1135063"/>
        </p:xfrm>
        <a:graphic>
          <a:graphicData uri="http://schemas.openxmlformats.org/presentationml/2006/ole">
            <mc:AlternateContent xmlns:mc="http://schemas.openxmlformats.org/markup-compatibility/2006">
              <mc:Choice xmlns:v="urn:schemas-microsoft-com:vml" Requires="v">
                <p:oleObj name="Ecuación" r:id="rId5" imgW="710891" imgH="418918" progId="Equation.3">
                  <p:embed/>
                </p:oleObj>
              </mc:Choice>
              <mc:Fallback>
                <p:oleObj name="Ecuación" r:id="rId5" imgW="710891" imgH="418918" progId="Equation.3">
                  <p:embed/>
                  <p:pic>
                    <p:nvPicPr>
                      <p:cNvPr id="0"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92" y="4930164"/>
                        <a:ext cx="1778000" cy="1135063"/>
                      </a:xfrm>
                      <a:prstGeom prst="rect">
                        <a:avLst/>
                      </a:prstGeom>
                      <a:solidFill>
                        <a:schemeClr val="accent1"/>
                      </a:solidFill>
                    </p:spPr>
                  </p:pic>
                </p:oleObj>
              </mc:Fallback>
            </mc:AlternateContent>
          </a:graphicData>
        </a:graphic>
      </p:graphicFrame>
      <p:graphicFrame>
        <p:nvGraphicFramePr>
          <p:cNvPr id="52230" name="Object 6"/>
          <p:cNvGraphicFramePr>
            <a:graphicFrameLocks noChangeAspect="1"/>
          </p:cNvGraphicFramePr>
          <p:nvPr>
            <p:extLst>
              <p:ext uri="{D42A27DB-BD31-4B8C-83A1-F6EECF244321}">
                <p14:modId xmlns:p14="http://schemas.microsoft.com/office/powerpoint/2010/main" val="4217810438"/>
              </p:ext>
            </p:extLst>
          </p:nvPr>
        </p:nvGraphicFramePr>
        <p:xfrm>
          <a:off x="4644008" y="4987636"/>
          <a:ext cx="1746250" cy="1135062"/>
        </p:xfrm>
        <a:graphic>
          <a:graphicData uri="http://schemas.openxmlformats.org/presentationml/2006/ole">
            <mc:AlternateContent xmlns:mc="http://schemas.openxmlformats.org/markup-compatibility/2006">
              <mc:Choice xmlns:v="urn:schemas-microsoft-com:vml" Requires="v">
                <p:oleObj name="Ecuación" r:id="rId7" imgW="698500" imgH="419100" progId="Equation.3">
                  <p:embed/>
                </p:oleObj>
              </mc:Choice>
              <mc:Fallback>
                <p:oleObj name="Ecuación" r:id="rId7" imgW="698500" imgH="419100" progId="Equation.3">
                  <p:embed/>
                  <p:pic>
                    <p:nvPicPr>
                      <p:cNvPr id="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008" y="4987636"/>
                        <a:ext cx="1746250" cy="1135062"/>
                      </a:xfrm>
                      <a:prstGeom prst="rect">
                        <a:avLst/>
                      </a:prstGeom>
                      <a:solidFill>
                        <a:schemeClr val="accent1"/>
                      </a:solidFill>
                    </p:spPr>
                  </p:pic>
                </p:oleObj>
              </mc:Fallback>
            </mc:AlternateContent>
          </a:graphicData>
        </a:graphic>
      </p:graphicFrame>
      <p:sp>
        <p:nvSpPr>
          <p:cNvPr id="13" name="12 CuadroTexto"/>
          <p:cNvSpPr txBox="1"/>
          <p:nvPr/>
        </p:nvSpPr>
        <p:spPr>
          <a:xfrm>
            <a:off x="6444208" y="2636912"/>
            <a:ext cx="2448272" cy="1200329"/>
          </a:xfrm>
          <a:prstGeom prst="rect">
            <a:avLst/>
          </a:prstGeom>
          <a:noFill/>
        </p:spPr>
        <p:txBody>
          <a:bodyPr wrap="square" rtlCol="0">
            <a:spAutoFit/>
          </a:bodyPr>
          <a:lstStyle/>
          <a:p>
            <a:r>
              <a:rPr lang="es-CO" dirty="0"/>
              <a:t>Pt= paso circular transversal</a:t>
            </a:r>
          </a:p>
          <a:p>
            <a:r>
              <a:rPr lang="es-CO" dirty="0" err="1"/>
              <a:t>pn</a:t>
            </a:r>
            <a:r>
              <a:rPr lang="es-CO" dirty="0"/>
              <a:t>= paso circular normal</a:t>
            </a:r>
          </a:p>
        </p:txBody>
      </p:sp>
      <p:sp>
        <p:nvSpPr>
          <p:cNvPr id="14" name="13 CuadroTexto"/>
          <p:cNvSpPr txBox="1"/>
          <p:nvPr/>
        </p:nvSpPr>
        <p:spPr>
          <a:xfrm>
            <a:off x="2771800" y="5185067"/>
            <a:ext cx="1440160" cy="646331"/>
          </a:xfrm>
          <a:prstGeom prst="rect">
            <a:avLst/>
          </a:prstGeom>
          <a:noFill/>
        </p:spPr>
        <p:txBody>
          <a:bodyPr wrap="square" rtlCol="0">
            <a:spAutoFit/>
          </a:bodyPr>
          <a:lstStyle/>
          <a:p>
            <a:r>
              <a:rPr lang="es-CO" dirty="0" err="1"/>
              <a:t>px</a:t>
            </a:r>
            <a:r>
              <a:rPr lang="es-CO" dirty="0"/>
              <a:t>= paso axial</a:t>
            </a:r>
          </a:p>
        </p:txBody>
      </p:sp>
      <p:sp>
        <p:nvSpPr>
          <p:cNvPr id="15" name="14 CuadroTexto"/>
          <p:cNvSpPr txBox="1"/>
          <p:nvPr/>
        </p:nvSpPr>
        <p:spPr>
          <a:xfrm>
            <a:off x="6588224" y="4307904"/>
            <a:ext cx="1872208" cy="1754326"/>
          </a:xfrm>
          <a:prstGeom prst="rect">
            <a:avLst/>
          </a:prstGeom>
          <a:noFill/>
        </p:spPr>
        <p:txBody>
          <a:bodyPr wrap="square" rtlCol="0">
            <a:spAutoFit/>
          </a:bodyPr>
          <a:lstStyle/>
          <a:p>
            <a:r>
              <a:rPr lang="es-CO" dirty="0" err="1"/>
              <a:t>Pn</a:t>
            </a:r>
            <a:r>
              <a:rPr lang="es-CO" dirty="0"/>
              <a:t> = Paso diametral normal</a:t>
            </a:r>
          </a:p>
          <a:p>
            <a:r>
              <a:rPr lang="es-CO" dirty="0"/>
              <a:t>Pt= paso diametral transversal</a:t>
            </a:r>
          </a:p>
        </p:txBody>
      </p:sp>
    </p:spTree>
    <p:extLst>
      <p:ext uri="{BB962C8B-B14F-4D97-AF65-F5344CB8AC3E}">
        <p14:creationId xmlns:p14="http://schemas.microsoft.com/office/powerpoint/2010/main" val="1532952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Engranajes helicoidales</a:t>
            </a:r>
          </a:p>
        </p:txBody>
      </p:sp>
      <p:sp>
        <p:nvSpPr>
          <p:cNvPr id="5" name="4 CuadroTexto"/>
          <p:cNvSpPr txBox="1"/>
          <p:nvPr/>
        </p:nvSpPr>
        <p:spPr>
          <a:xfrm>
            <a:off x="467544" y="980728"/>
            <a:ext cx="3672408" cy="369332"/>
          </a:xfrm>
          <a:prstGeom prst="rect">
            <a:avLst/>
          </a:prstGeom>
          <a:noFill/>
        </p:spPr>
        <p:txBody>
          <a:bodyPr wrap="square" rtlCol="0">
            <a:spAutoFit/>
          </a:bodyPr>
          <a:lstStyle/>
          <a:p>
            <a:pPr algn="just"/>
            <a:r>
              <a:rPr lang="es-CO" b="1" i="1" dirty="0"/>
              <a:t> Ejes paralelos</a:t>
            </a:r>
          </a:p>
        </p:txBody>
      </p:sp>
      <p:graphicFrame>
        <p:nvGraphicFramePr>
          <p:cNvPr id="52229" name="Object 5"/>
          <p:cNvGraphicFramePr>
            <a:graphicFrameLocks noChangeAspect="1"/>
          </p:cNvGraphicFramePr>
          <p:nvPr/>
        </p:nvGraphicFramePr>
        <p:xfrm>
          <a:off x="5148064" y="4509120"/>
          <a:ext cx="2913541" cy="1512168"/>
        </p:xfrm>
        <a:graphic>
          <a:graphicData uri="http://schemas.openxmlformats.org/presentationml/2006/ole">
            <mc:AlternateContent xmlns:mc="http://schemas.openxmlformats.org/markup-compatibility/2006">
              <mc:Choice xmlns:v="urn:schemas-microsoft-com:vml" Requires="v">
                <p:oleObj name="Ecuación" r:id="rId2" imgW="901309" imgH="431613" progId="Equation.3">
                  <p:embed/>
                </p:oleObj>
              </mc:Choice>
              <mc:Fallback>
                <p:oleObj name="Ecuación" r:id="rId2" imgW="901309" imgH="431613" progId="Equation.3">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509120"/>
                        <a:ext cx="2913541" cy="1512168"/>
                      </a:xfrm>
                      <a:prstGeom prst="rect">
                        <a:avLst/>
                      </a:prstGeom>
                      <a:solidFill>
                        <a:schemeClr val="accent1"/>
                      </a:solidFill>
                    </p:spPr>
                  </p:pic>
                </p:oleObj>
              </mc:Fallback>
            </mc:AlternateContent>
          </a:graphicData>
        </a:graphic>
      </p:graphicFrame>
      <p:sp>
        <p:nvSpPr>
          <p:cNvPr id="11" name="10 CuadroTexto"/>
          <p:cNvSpPr txBox="1"/>
          <p:nvPr/>
        </p:nvSpPr>
        <p:spPr>
          <a:xfrm>
            <a:off x="5148064" y="1772816"/>
            <a:ext cx="3384376" cy="1477328"/>
          </a:xfrm>
          <a:prstGeom prst="rect">
            <a:avLst/>
          </a:prstGeom>
          <a:noFill/>
        </p:spPr>
        <p:txBody>
          <a:bodyPr wrap="square" rtlCol="0">
            <a:spAutoFit/>
          </a:bodyPr>
          <a:lstStyle/>
          <a:p>
            <a:pPr algn="just"/>
            <a:r>
              <a:rPr lang="es-CO" dirty="0"/>
              <a:t>El ángulo de presión en la dirección normal, difiere del ángulo de presión en la dirección transversal. Están relacionados por </a:t>
            </a:r>
          </a:p>
        </p:txBody>
      </p:sp>
      <p:pic>
        <p:nvPicPr>
          <p:cNvPr id="53253" name="Picture 5"/>
          <p:cNvPicPr>
            <a:picLocks noChangeAspect="1" noChangeArrowheads="1"/>
          </p:cNvPicPr>
          <p:nvPr/>
        </p:nvPicPr>
        <p:blipFill>
          <a:blip r:embed="rId4" cstate="print"/>
          <a:srcRect l="23517" t="18328" r="38850" b="13751"/>
          <a:stretch>
            <a:fillRect/>
          </a:stretch>
        </p:blipFill>
        <p:spPr bwMode="auto">
          <a:xfrm>
            <a:off x="467544" y="1484784"/>
            <a:ext cx="4115936" cy="4176464"/>
          </a:xfrm>
          <a:prstGeom prst="rect">
            <a:avLst/>
          </a:prstGeom>
          <a:noFill/>
          <a:ln w="9525">
            <a:noFill/>
            <a:miter lim="800000"/>
            <a:headEnd/>
            <a:tailEnd/>
          </a:ln>
        </p:spPr>
      </p:pic>
    </p:spTree>
    <p:extLst>
      <p:ext uri="{BB962C8B-B14F-4D97-AF65-F5344CB8AC3E}">
        <p14:creationId xmlns:p14="http://schemas.microsoft.com/office/powerpoint/2010/main" val="153295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de contacto</a:t>
            </a:r>
          </a:p>
        </p:txBody>
      </p:sp>
      <p:sp>
        <p:nvSpPr>
          <p:cNvPr id="5" name="4 CuadroTexto"/>
          <p:cNvSpPr txBox="1"/>
          <p:nvPr/>
        </p:nvSpPr>
        <p:spPr>
          <a:xfrm>
            <a:off x="467544" y="980728"/>
            <a:ext cx="3672408" cy="369332"/>
          </a:xfrm>
          <a:prstGeom prst="rect">
            <a:avLst/>
          </a:prstGeom>
          <a:noFill/>
        </p:spPr>
        <p:txBody>
          <a:bodyPr wrap="square" rtlCol="0">
            <a:spAutoFit/>
          </a:bodyPr>
          <a:lstStyle/>
          <a:p>
            <a:pPr algn="just"/>
            <a:r>
              <a:rPr lang="es-CO" b="1" i="1" dirty="0"/>
              <a:t> Ejes paralelos</a:t>
            </a:r>
          </a:p>
        </p:txBody>
      </p:sp>
      <p:graphicFrame>
        <p:nvGraphicFramePr>
          <p:cNvPr id="52229" name="Object 5"/>
          <p:cNvGraphicFramePr>
            <a:graphicFrameLocks noChangeAspect="1"/>
          </p:cNvGraphicFramePr>
          <p:nvPr/>
        </p:nvGraphicFramePr>
        <p:xfrm>
          <a:off x="5004048" y="2276872"/>
          <a:ext cx="3446462" cy="3155950"/>
        </p:xfrm>
        <a:graphic>
          <a:graphicData uri="http://schemas.openxmlformats.org/presentationml/2006/ole">
            <mc:AlternateContent xmlns:mc="http://schemas.openxmlformats.org/markup-compatibility/2006">
              <mc:Choice xmlns:v="urn:schemas-microsoft-com:vml" Requires="v">
                <p:oleObj name="Ecuación" r:id="rId2" imgW="1066800" imgH="901700" progId="Equation.3">
                  <p:embed/>
                </p:oleObj>
              </mc:Choice>
              <mc:Fallback>
                <p:oleObj name="Ecuación" r:id="rId2" imgW="1066800" imgH="901700" progId="Equation.3">
                  <p:embed/>
                  <p:pic>
                    <p:nvPicPr>
                      <p:cNvPr id="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276872"/>
                        <a:ext cx="3446462" cy="3155950"/>
                      </a:xfrm>
                      <a:prstGeom prst="rect">
                        <a:avLst/>
                      </a:prstGeom>
                      <a:solidFill>
                        <a:schemeClr val="accent1"/>
                      </a:solidFill>
                    </p:spPr>
                  </p:pic>
                </p:oleObj>
              </mc:Fallback>
            </mc:AlternateContent>
          </a:graphicData>
        </a:graphic>
      </p:graphicFrame>
      <p:pic>
        <p:nvPicPr>
          <p:cNvPr id="53253" name="Picture 5"/>
          <p:cNvPicPr>
            <a:picLocks noChangeAspect="1" noChangeArrowheads="1"/>
          </p:cNvPicPr>
          <p:nvPr/>
        </p:nvPicPr>
        <p:blipFill>
          <a:blip r:embed="rId4" cstate="print"/>
          <a:srcRect l="23517" t="18328" r="38850" b="13751"/>
          <a:stretch>
            <a:fillRect/>
          </a:stretch>
        </p:blipFill>
        <p:spPr bwMode="auto">
          <a:xfrm>
            <a:off x="467544" y="1484784"/>
            <a:ext cx="4115936" cy="4176464"/>
          </a:xfrm>
          <a:prstGeom prst="rect">
            <a:avLst/>
          </a:prstGeom>
          <a:noFill/>
          <a:ln w="9525">
            <a:noFill/>
            <a:miter lim="800000"/>
            <a:headEnd/>
            <a:tailEnd/>
          </a:ln>
        </p:spPr>
      </p:pic>
    </p:spTree>
    <p:extLst>
      <p:ext uri="{BB962C8B-B14F-4D97-AF65-F5344CB8AC3E}">
        <p14:creationId xmlns:p14="http://schemas.microsoft.com/office/powerpoint/2010/main" val="1532952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sobre engranajes cónicos.</a:t>
            </a:r>
          </a:p>
        </p:txBody>
      </p:sp>
      <p:pic>
        <p:nvPicPr>
          <p:cNvPr id="552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07" t="19262" r="25459" b="10714"/>
          <a:stretch/>
        </p:blipFill>
        <p:spPr bwMode="auto">
          <a:xfrm>
            <a:off x="683568" y="1556792"/>
            <a:ext cx="4752528" cy="430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2 Objeto"/>
          <p:cNvGraphicFramePr>
            <a:graphicFrameLocks noChangeAspect="1"/>
          </p:cNvGraphicFramePr>
          <p:nvPr>
            <p:extLst>
              <p:ext uri="{D42A27DB-BD31-4B8C-83A1-F6EECF244321}">
                <p14:modId xmlns:p14="http://schemas.microsoft.com/office/powerpoint/2010/main" val="2345283270"/>
              </p:ext>
            </p:extLst>
          </p:nvPr>
        </p:nvGraphicFramePr>
        <p:xfrm>
          <a:off x="6444208" y="1916832"/>
          <a:ext cx="1690070" cy="1008112"/>
        </p:xfrm>
        <a:graphic>
          <a:graphicData uri="http://schemas.openxmlformats.org/presentationml/2006/ole">
            <mc:AlternateContent xmlns:mc="http://schemas.openxmlformats.org/markup-compatibility/2006">
              <mc:Choice xmlns:v="urn:schemas-microsoft-com:vml" Requires="v">
                <p:oleObj name="Ecuación" r:id="rId3" imgW="723600" imgH="431640" progId="Equation.3">
                  <p:embed/>
                </p:oleObj>
              </mc:Choice>
              <mc:Fallback>
                <p:oleObj name="Ecuación" r:id="rId3" imgW="723600" imgH="431640" progId="Equation.3">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916832"/>
                        <a:ext cx="1690070" cy="1008112"/>
                      </a:xfrm>
                      <a:prstGeom prst="rect">
                        <a:avLst/>
                      </a:prstGeom>
                      <a:solidFill>
                        <a:schemeClr val="accent1"/>
                      </a:solidFill>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3111975970"/>
              </p:ext>
            </p:extLst>
          </p:nvPr>
        </p:nvGraphicFramePr>
        <p:xfrm>
          <a:off x="6444208" y="4221088"/>
          <a:ext cx="1720850" cy="1008062"/>
        </p:xfrm>
        <a:graphic>
          <a:graphicData uri="http://schemas.openxmlformats.org/presentationml/2006/ole">
            <mc:AlternateContent xmlns:mc="http://schemas.openxmlformats.org/markup-compatibility/2006">
              <mc:Choice xmlns:v="urn:schemas-microsoft-com:vml" Requires="v">
                <p:oleObj name="Ecuación" r:id="rId5" imgW="736560" imgH="431640" progId="Equation.3">
                  <p:embed/>
                </p:oleObj>
              </mc:Choice>
              <mc:Fallback>
                <p:oleObj name="Ecuación" r:id="rId5" imgW="736560" imgH="431640" progId="Equation.3">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208" y="4221088"/>
                        <a:ext cx="1720850" cy="1008062"/>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2449274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sobre engranajes cónicos.</a:t>
            </a:r>
          </a:p>
        </p:txBody>
      </p:sp>
      <p:graphicFrame>
        <p:nvGraphicFramePr>
          <p:cNvPr id="3" name="2 Objeto"/>
          <p:cNvGraphicFramePr>
            <a:graphicFrameLocks noChangeAspect="1"/>
          </p:cNvGraphicFramePr>
          <p:nvPr>
            <p:extLst>
              <p:ext uri="{D42A27DB-BD31-4B8C-83A1-F6EECF244321}">
                <p14:modId xmlns:p14="http://schemas.microsoft.com/office/powerpoint/2010/main" val="1778483598"/>
              </p:ext>
            </p:extLst>
          </p:nvPr>
        </p:nvGraphicFramePr>
        <p:xfrm>
          <a:off x="6444208" y="1524202"/>
          <a:ext cx="1512887" cy="1036638"/>
        </p:xfrm>
        <a:graphic>
          <a:graphicData uri="http://schemas.openxmlformats.org/presentationml/2006/ole">
            <mc:AlternateContent xmlns:mc="http://schemas.openxmlformats.org/markup-compatibility/2006">
              <mc:Choice xmlns:v="urn:schemas-microsoft-com:vml" Requires="v">
                <p:oleObj name="Ecuación" r:id="rId2" imgW="647640" imgH="444240" progId="Equation.3">
                  <p:embed/>
                </p:oleObj>
              </mc:Choice>
              <mc:Fallback>
                <p:oleObj name="Ecuación" r:id="rId2" imgW="647640" imgH="444240" progId="Equation.3">
                  <p:embed/>
                  <p:pic>
                    <p:nvPicPr>
                      <p:cNvPr id="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524202"/>
                        <a:ext cx="1512887" cy="1036638"/>
                      </a:xfrm>
                      <a:prstGeom prst="rect">
                        <a:avLst/>
                      </a:prstGeom>
                      <a:solidFill>
                        <a:schemeClr val="accent1"/>
                      </a:solidFill>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738052570"/>
              </p:ext>
            </p:extLst>
          </p:nvPr>
        </p:nvGraphicFramePr>
        <p:xfrm>
          <a:off x="5724128" y="3789040"/>
          <a:ext cx="2700337" cy="1068388"/>
        </p:xfrm>
        <a:graphic>
          <a:graphicData uri="http://schemas.openxmlformats.org/presentationml/2006/ole">
            <mc:AlternateContent xmlns:mc="http://schemas.openxmlformats.org/markup-compatibility/2006">
              <mc:Choice xmlns:v="urn:schemas-microsoft-com:vml" Requires="v">
                <p:oleObj name="Ecuación" r:id="rId4" imgW="1155600" imgH="457200" progId="Equation.3">
                  <p:embed/>
                </p:oleObj>
              </mc:Choice>
              <mc:Fallback>
                <p:oleObj name="Ecuación" r:id="rId4" imgW="1155600" imgH="457200"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3789040"/>
                        <a:ext cx="2700337" cy="1068388"/>
                      </a:xfrm>
                      <a:prstGeom prst="rect">
                        <a:avLst/>
                      </a:prstGeom>
                      <a:solidFill>
                        <a:schemeClr val="accent1"/>
                      </a:solidFill>
                    </p:spPr>
                  </p:pic>
                </p:oleObj>
              </mc:Fallback>
            </mc:AlternateContent>
          </a:graphicData>
        </a:graphic>
      </p:graphicFrame>
      <p:pic>
        <p:nvPicPr>
          <p:cNvPr id="5632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508" t="49590" r="29722" b="8730"/>
          <a:stretch/>
        </p:blipFill>
        <p:spPr bwMode="auto">
          <a:xfrm>
            <a:off x="755576" y="1556792"/>
            <a:ext cx="4490835"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69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Text Box 6"/>
          <p:cNvSpPr txBox="1">
            <a:spLocks noChangeArrowheads="1"/>
          </p:cNvSpPr>
          <p:nvPr/>
        </p:nvSpPr>
        <p:spPr bwMode="auto">
          <a:xfrm>
            <a:off x="4716274" y="1490008"/>
            <a:ext cx="379220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s-MX" sz="2400" i="1" dirty="0"/>
              <a:t>Los engranajes son un tipo de elemento de máquina, el cual se utiliza para transmitir  movimiento rotacional entre dos ejes. Al eje por el cual ingresa la potencia, se le denomina eje conductor, y el eje al que se transmite la potencia se le denomina eje conducido.</a:t>
            </a:r>
            <a:endParaRPr lang="es-ES" sz="2400" i="1" dirty="0"/>
          </a:p>
        </p:txBody>
      </p:sp>
      <p:pic>
        <p:nvPicPr>
          <p:cNvPr id="18436" name="Picture 4" descr="http://www.eleont.es/Engranajes.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431" y="2132856"/>
            <a:ext cx="4369885" cy="2808312"/>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a:t>Engranajes</a:t>
            </a:r>
            <a:endParaRPr lang="es-CO" dirty="0"/>
          </a:p>
        </p:txBody>
      </p:sp>
    </p:spTree>
    <p:extLst>
      <p:ext uri="{BB962C8B-B14F-4D97-AF65-F5344CB8AC3E}">
        <p14:creationId xmlns:p14="http://schemas.microsoft.com/office/powerpoint/2010/main" val="225239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sobre tronillo </a:t>
            </a:r>
            <a:r>
              <a:rPr lang="es-CO" sz="2400" dirty="0" err="1"/>
              <a:t>sinfin</a:t>
            </a:r>
            <a:r>
              <a:rPr lang="es-CO" sz="2400" dirty="0"/>
              <a:t>.</a:t>
            </a:r>
          </a:p>
        </p:txBody>
      </p:sp>
      <p:graphicFrame>
        <p:nvGraphicFramePr>
          <p:cNvPr id="3" name="2 Objeto"/>
          <p:cNvGraphicFramePr>
            <a:graphicFrameLocks noChangeAspect="1"/>
          </p:cNvGraphicFramePr>
          <p:nvPr>
            <p:extLst>
              <p:ext uri="{D42A27DB-BD31-4B8C-83A1-F6EECF244321}">
                <p14:modId xmlns:p14="http://schemas.microsoft.com/office/powerpoint/2010/main" val="4212208769"/>
              </p:ext>
            </p:extLst>
          </p:nvPr>
        </p:nvGraphicFramePr>
        <p:xfrm>
          <a:off x="6561138" y="1774825"/>
          <a:ext cx="1276350" cy="533400"/>
        </p:xfrm>
        <a:graphic>
          <a:graphicData uri="http://schemas.openxmlformats.org/presentationml/2006/ole">
            <mc:AlternateContent xmlns:mc="http://schemas.openxmlformats.org/markup-compatibility/2006">
              <mc:Choice xmlns:v="urn:schemas-microsoft-com:vml" Requires="v">
                <p:oleObj name="Ecuación" r:id="rId2" imgW="545760" imgH="228600" progId="Equation.3">
                  <p:embed/>
                </p:oleObj>
              </mc:Choice>
              <mc:Fallback>
                <p:oleObj name="Ecuación" r:id="rId2" imgW="545760" imgH="228600" progId="Equation.3">
                  <p:embed/>
                  <p:pic>
                    <p:nvPicPr>
                      <p:cNvPr id="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138" y="1774825"/>
                        <a:ext cx="1276350" cy="533400"/>
                      </a:xfrm>
                      <a:prstGeom prst="rect">
                        <a:avLst/>
                      </a:prstGeom>
                      <a:solidFill>
                        <a:schemeClr val="accent1"/>
                      </a:solidFill>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3111432756"/>
              </p:ext>
            </p:extLst>
          </p:nvPr>
        </p:nvGraphicFramePr>
        <p:xfrm>
          <a:off x="6588224" y="3759470"/>
          <a:ext cx="1512888" cy="1060996"/>
        </p:xfrm>
        <a:graphic>
          <a:graphicData uri="http://schemas.openxmlformats.org/presentationml/2006/ole">
            <mc:AlternateContent xmlns:mc="http://schemas.openxmlformats.org/markup-compatibility/2006">
              <mc:Choice xmlns:v="urn:schemas-microsoft-com:vml" Requires="v">
                <p:oleObj name="Ecuación" r:id="rId4" imgW="647640" imgH="431640" progId="Equation.3">
                  <p:embed/>
                </p:oleObj>
              </mc:Choice>
              <mc:Fallback>
                <p:oleObj name="Ecuación" r:id="rId4" imgW="647640" imgH="43164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3759470"/>
                        <a:ext cx="1512888" cy="1060996"/>
                      </a:xfrm>
                      <a:prstGeom prst="rect">
                        <a:avLst/>
                      </a:prstGeom>
                      <a:solidFill>
                        <a:schemeClr val="accent1"/>
                      </a:solidFill>
                    </p:spPr>
                  </p:pic>
                </p:oleObj>
              </mc:Fallback>
            </mc:AlternateContent>
          </a:graphicData>
        </a:graphic>
      </p:graphicFrame>
      <p:pic>
        <p:nvPicPr>
          <p:cNvPr id="5734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590" t="15701" r="38824" b="6250"/>
          <a:stretch/>
        </p:blipFill>
        <p:spPr bwMode="auto">
          <a:xfrm>
            <a:off x="323528" y="1244444"/>
            <a:ext cx="449063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6336196" y="2420888"/>
            <a:ext cx="1944216" cy="1200329"/>
          </a:xfrm>
          <a:prstGeom prst="rect">
            <a:avLst/>
          </a:prstGeom>
          <a:noFill/>
        </p:spPr>
        <p:txBody>
          <a:bodyPr wrap="square" rtlCol="0">
            <a:spAutoFit/>
          </a:bodyPr>
          <a:lstStyle/>
          <a:p>
            <a:r>
              <a:rPr lang="es-CO" dirty="0"/>
              <a:t>L es el avance</a:t>
            </a:r>
          </a:p>
          <a:p>
            <a:r>
              <a:rPr lang="es-CO" dirty="0"/>
              <a:t>N1 es el número de cuerdas en el tornillo</a:t>
            </a:r>
          </a:p>
        </p:txBody>
      </p:sp>
      <p:sp>
        <p:nvSpPr>
          <p:cNvPr id="5" name="4 CuadroTexto"/>
          <p:cNvSpPr txBox="1"/>
          <p:nvPr/>
        </p:nvSpPr>
        <p:spPr>
          <a:xfrm>
            <a:off x="6336196" y="5330061"/>
            <a:ext cx="2160240" cy="646331"/>
          </a:xfrm>
          <a:prstGeom prst="rect">
            <a:avLst/>
          </a:prstGeom>
          <a:noFill/>
        </p:spPr>
        <p:txBody>
          <a:bodyPr wrap="square" rtlCol="0">
            <a:spAutoFit/>
          </a:bodyPr>
          <a:lstStyle/>
          <a:p>
            <a:r>
              <a:rPr lang="es-CO" dirty="0"/>
              <a:t>D2 es el diámetro de la corona</a:t>
            </a:r>
          </a:p>
        </p:txBody>
      </p:sp>
    </p:spTree>
    <p:extLst>
      <p:ext uri="{BB962C8B-B14F-4D97-AF65-F5344CB8AC3E}">
        <p14:creationId xmlns:p14="http://schemas.microsoft.com/office/powerpoint/2010/main" val="2132679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sobre tronillo </a:t>
            </a:r>
            <a:r>
              <a:rPr lang="es-CO" sz="2400" dirty="0" err="1"/>
              <a:t>sinfin</a:t>
            </a:r>
            <a:r>
              <a:rPr lang="es-CO" sz="2400" dirty="0"/>
              <a:t>.</a:t>
            </a:r>
          </a:p>
        </p:txBody>
      </p:sp>
      <p:graphicFrame>
        <p:nvGraphicFramePr>
          <p:cNvPr id="3" name="2 Objeto"/>
          <p:cNvGraphicFramePr>
            <a:graphicFrameLocks noChangeAspect="1"/>
          </p:cNvGraphicFramePr>
          <p:nvPr>
            <p:extLst>
              <p:ext uri="{D42A27DB-BD31-4B8C-83A1-F6EECF244321}">
                <p14:modId xmlns:p14="http://schemas.microsoft.com/office/powerpoint/2010/main" val="3569801319"/>
              </p:ext>
            </p:extLst>
          </p:nvPr>
        </p:nvGraphicFramePr>
        <p:xfrm>
          <a:off x="1475656" y="4581128"/>
          <a:ext cx="2909887" cy="1719262"/>
        </p:xfrm>
        <a:graphic>
          <a:graphicData uri="http://schemas.openxmlformats.org/presentationml/2006/ole">
            <mc:AlternateContent xmlns:mc="http://schemas.openxmlformats.org/markup-compatibility/2006">
              <mc:Choice xmlns:v="urn:schemas-microsoft-com:vml" Requires="v">
                <p:oleObj name="Ecuación" r:id="rId2" imgW="1244520" imgH="736560" progId="Equation.3">
                  <p:embed/>
                </p:oleObj>
              </mc:Choice>
              <mc:Fallback>
                <p:oleObj name="Ecuación" r:id="rId2" imgW="1244520" imgH="736560" progId="Equation.3">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581128"/>
                        <a:ext cx="2909887" cy="1719262"/>
                      </a:xfrm>
                      <a:prstGeom prst="rect">
                        <a:avLst/>
                      </a:prstGeom>
                      <a:solidFill>
                        <a:schemeClr val="accent1"/>
                      </a:solidFill>
                    </p:spPr>
                  </p:pic>
                </p:oleObj>
              </mc:Fallback>
            </mc:AlternateContent>
          </a:graphicData>
        </a:graphic>
      </p:graphicFrame>
      <p:pic>
        <p:nvPicPr>
          <p:cNvPr id="5837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038" t="38524" r="3339" b="9837"/>
          <a:stretch/>
        </p:blipFill>
        <p:spPr bwMode="auto">
          <a:xfrm>
            <a:off x="430977" y="1152759"/>
            <a:ext cx="4752528"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6 Objeto"/>
          <p:cNvGraphicFramePr>
            <a:graphicFrameLocks noChangeAspect="1"/>
          </p:cNvGraphicFramePr>
          <p:nvPr>
            <p:extLst>
              <p:ext uri="{D42A27DB-BD31-4B8C-83A1-F6EECF244321}">
                <p14:modId xmlns:p14="http://schemas.microsoft.com/office/powerpoint/2010/main" val="3048260160"/>
              </p:ext>
            </p:extLst>
          </p:nvPr>
        </p:nvGraphicFramePr>
        <p:xfrm>
          <a:off x="6372200" y="4725144"/>
          <a:ext cx="1781175" cy="1719263"/>
        </p:xfrm>
        <a:graphic>
          <a:graphicData uri="http://schemas.openxmlformats.org/presentationml/2006/ole">
            <mc:AlternateContent xmlns:mc="http://schemas.openxmlformats.org/markup-compatibility/2006">
              <mc:Choice xmlns:v="urn:schemas-microsoft-com:vml" Requires="v">
                <p:oleObj name="Ecuación" r:id="rId5" imgW="761760" imgH="736560" progId="Equation.3">
                  <p:embed/>
                </p:oleObj>
              </mc:Choice>
              <mc:Fallback>
                <p:oleObj name="Ecuación" r:id="rId5" imgW="761760" imgH="736560" progId="Equation.3">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00" y="4725144"/>
                        <a:ext cx="1781175" cy="1719263"/>
                      </a:xfrm>
                      <a:prstGeom prst="rect">
                        <a:avLst/>
                      </a:prstGeom>
                      <a:solidFill>
                        <a:schemeClr val="accent1"/>
                      </a:solidFill>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2474102284"/>
              </p:ext>
            </p:extLst>
          </p:nvPr>
        </p:nvGraphicFramePr>
        <p:xfrm>
          <a:off x="5292080" y="2021018"/>
          <a:ext cx="3314079" cy="1287817"/>
        </p:xfrm>
        <a:graphic>
          <a:graphicData uri="http://schemas.openxmlformats.org/presentationml/2006/ole">
            <mc:AlternateContent xmlns:mc="http://schemas.openxmlformats.org/markup-compatibility/2006">
              <mc:Choice xmlns:v="urn:schemas-microsoft-com:vml" Requires="v">
                <p:oleObj name="Ecuación" r:id="rId7" imgW="1892160" imgH="736560" progId="Equation.3">
                  <p:embed/>
                </p:oleObj>
              </mc:Choice>
              <mc:Fallback>
                <p:oleObj name="Ecuación" r:id="rId7" imgW="1892160" imgH="736560" progId="Equation.3">
                  <p:embed/>
                  <p:pic>
                    <p:nvPicPr>
                      <p:cNvPr id="0"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2021018"/>
                        <a:ext cx="3314079" cy="1287817"/>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1937693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Fuerzas sobre tronillo </a:t>
            </a:r>
            <a:r>
              <a:rPr lang="es-CO" sz="2400" dirty="0" err="1"/>
              <a:t>sinfin</a:t>
            </a:r>
            <a:r>
              <a:rPr lang="es-CO" sz="2400" dirty="0"/>
              <a:t>.</a:t>
            </a:r>
          </a:p>
        </p:txBody>
      </p:sp>
      <p:pic>
        <p:nvPicPr>
          <p:cNvPr id="583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038" t="38524" r="3339" b="9837"/>
          <a:stretch/>
        </p:blipFill>
        <p:spPr bwMode="auto">
          <a:xfrm>
            <a:off x="2195736" y="1268760"/>
            <a:ext cx="4752528"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7 Objeto"/>
          <p:cNvGraphicFramePr>
            <a:graphicFrameLocks noChangeAspect="1"/>
          </p:cNvGraphicFramePr>
          <p:nvPr>
            <p:extLst>
              <p:ext uri="{D42A27DB-BD31-4B8C-83A1-F6EECF244321}">
                <p14:modId xmlns:p14="http://schemas.microsoft.com/office/powerpoint/2010/main" val="1657432514"/>
              </p:ext>
            </p:extLst>
          </p:nvPr>
        </p:nvGraphicFramePr>
        <p:xfrm>
          <a:off x="2792412" y="4394287"/>
          <a:ext cx="3559175" cy="1554162"/>
        </p:xfrm>
        <a:graphic>
          <a:graphicData uri="http://schemas.openxmlformats.org/presentationml/2006/ole">
            <mc:AlternateContent xmlns:mc="http://schemas.openxmlformats.org/markup-compatibility/2006">
              <mc:Choice xmlns:v="urn:schemas-microsoft-com:vml" Requires="v">
                <p:oleObj name="Ecuación" r:id="rId3" imgW="2031840" imgH="888840" progId="Equation.3">
                  <p:embed/>
                </p:oleObj>
              </mc:Choice>
              <mc:Fallback>
                <p:oleObj name="Ecuación" r:id="rId3" imgW="2031840" imgH="88884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412" y="4394287"/>
                        <a:ext cx="3559175" cy="1554162"/>
                      </a:xfrm>
                      <a:prstGeom prst="rect">
                        <a:avLst/>
                      </a:prstGeom>
                      <a:solidFill>
                        <a:schemeClr val="accent1"/>
                      </a:solidFill>
                    </p:spPr>
                  </p:pic>
                </p:oleObj>
              </mc:Fallback>
            </mc:AlternateContent>
          </a:graphicData>
        </a:graphic>
      </p:graphicFrame>
      <p:sp>
        <p:nvSpPr>
          <p:cNvPr id="2" name="1 CuadroTexto"/>
          <p:cNvSpPr txBox="1"/>
          <p:nvPr/>
        </p:nvSpPr>
        <p:spPr>
          <a:xfrm>
            <a:off x="611560" y="4365104"/>
            <a:ext cx="1728192" cy="646331"/>
          </a:xfrm>
          <a:prstGeom prst="rect">
            <a:avLst/>
          </a:prstGeom>
          <a:noFill/>
        </p:spPr>
        <p:txBody>
          <a:bodyPr wrap="square" rtlCol="0">
            <a:spAutoFit/>
          </a:bodyPr>
          <a:lstStyle/>
          <a:p>
            <a:r>
              <a:rPr lang="es-CO" dirty="0" err="1"/>
              <a:t>Wf</a:t>
            </a:r>
            <a:r>
              <a:rPr lang="es-CO" dirty="0"/>
              <a:t>= Fuerza de fricción</a:t>
            </a:r>
          </a:p>
        </p:txBody>
      </p:sp>
    </p:spTree>
    <p:extLst>
      <p:ext uri="{BB962C8B-B14F-4D97-AF65-F5344CB8AC3E}">
        <p14:creationId xmlns:p14="http://schemas.microsoft.com/office/powerpoint/2010/main" val="1929487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Trenes de engranajes simples</a:t>
            </a:r>
          </a:p>
        </p:txBody>
      </p:sp>
      <p:pic>
        <p:nvPicPr>
          <p:cNvPr id="2" name="Imagen 1"/>
          <p:cNvPicPr>
            <a:picLocks noChangeAspect="1"/>
          </p:cNvPicPr>
          <p:nvPr/>
        </p:nvPicPr>
        <p:blipFill rotWithShape="1">
          <a:blip r:embed="rId3"/>
          <a:srcRect r="7069"/>
          <a:stretch/>
        </p:blipFill>
        <p:spPr>
          <a:xfrm>
            <a:off x="539552" y="1121308"/>
            <a:ext cx="1728192" cy="5000872"/>
          </a:xfrm>
          <a:prstGeom prst="rect">
            <a:avLst/>
          </a:prstGeom>
        </p:spPr>
      </p:pic>
      <p:graphicFrame>
        <p:nvGraphicFramePr>
          <p:cNvPr id="5" name="1 Objeto"/>
          <p:cNvGraphicFramePr>
            <a:graphicFrameLocks noChangeAspect="1"/>
          </p:cNvGraphicFramePr>
          <p:nvPr>
            <p:extLst>
              <p:ext uri="{D42A27DB-BD31-4B8C-83A1-F6EECF244321}">
                <p14:modId xmlns:p14="http://schemas.microsoft.com/office/powerpoint/2010/main" val="3975872489"/>
              </p:ext>
            </p:extLst>
          </p:nvPr>
        </p:nvGraphicFramePr>
        <p:xfrm>
          <a:off x="2509713" y="3356992"/>
          <a:ext cx="6238751" cy="1109962"/>
        </p:xfrm>
        <a:graphic>
          <a:graphicData uri="http://schemas.openxmlformats.org/presentationml/2006/ole">
            <mc:AlternateContent xmlns:mc="http://schemas.openxmlformats.org/markup-compatibility/2006">
              <mc:Choice xmlns:v="urn:schemas-microsoft-com:vml" Requires="v">
                <p:oleObj name="Ecuación" r:id="rId4" imgW="2705040" imgH="482400" progId="Equation.3">
                  <p:embed/>
                </p:oleObj>
              </mc:Choice>
              <mc:Fallback>
                <p:oleObj name="Ecuación" r:id="rId4" imgW="2705040" imgH="482400" progId="Equation.3">
                  <p:embed/>
                  <p:pic>
                    <p:nvPicPr>
                      <p:cNvPr id="0" name=""/>
                      <p:cNvPicPr>
                        <a:picLocks noChangeAspect="1" noChangeArrowheads="1"/>
                      </p:cNvPicPr>
                      <p:nvPr/>
                    </p:nvPicPr>
                    <p:blipFill>
                      <a:blip r:embed="rId5"/>
                      <a:srcRect/>
                      <a:stretch>
                        <a:fillRect/>
                      </a:stretch>
                    </p:blipFill>
                    <p:spPr bwMode="auto">
                      <a:xfrm>
                        <a:off x="2509713" y="3356992"/>
                        <a:ext cx="6238751" cy="1109962"/>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108140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Trenes de engranajes compuestos</a:t>
            </a:r>
          </a:p>
        </p:txBody>
      </p:sp>
      <p:graphicFrame>
        <p:nvGraphicFramePr>
          <p:cNvPr id="5" name="1 Objeto"/>
          <p:cNvGraphicFramePr>
            <a:graphicFrameLocks noChangeAspect="1"/>
          </p:cNvGraphicFramePr>
          <p:nvPr>
            <p:extLst>
              <p:ext uri="{D42A27DB-BD31-4B8C-83A1-F6EECF244321}">
                <p14:modId xmlns:p14="http://schemas.microsoft.com/office/powerpoint/2010/main" val="3712377329"/>
              </p:ext>
            </p:extLst>
          </p:nvPr>
        </p:nvGraphicFramePr>
        <p:xfrm>
          <a:off x="1259632" y="5085183"/>
          <a:ext cx="2752725" cy="1109662"/>
        </p:xfrm>
        <a:graphic>
          <a:graphicData uri="http://schemas.openxmlformats.org/presentationml/2006/ole">
            <mc:AlternateContent xmlns:mc="http://schemas.openxmlformats.org/markup-compatibility/2006">
              <mc:Choice xmlns:v="urn:schemas-microsoft-com:vml" Requires="v">
                <p:oleObj name="Ecuación" r:id="rId2" imgW="1193760" imgH="482400" progId="Equation.3">
                  <p:embed/>
                </p:oleObj>
              </mc:Choice>
              <mc:Fallback>
                <p:oleObj name="Ecuación" r:id="rId2" imgW="1193760" imgH="482400" progId="Equation.3">
                  <p:embed/>
                  <p:pic>
                    <p:nvPicPr>
                      <p:cNvPr id="0" name=""/>
                      <p:cNvPicPr>
                        <a:picLocks noChangeAspect="1" noChangeArrowheads="1"/>
                      </p:cNvPicPr>
                      <p:nvPr/>
                    </p:nvPicPr>
                    <p:blipFill>
                      <a:blip r:embed="rId3"/>
                      <a:srcRect/>
                      <a:stretch>
                        <a:fillRect/>
                      </a:stretch>
                    </p:blipFill>
                    <p:spPr bwMode="auto">
                      <a:xfrm>
                        <a:off x="1259632" y="5085183"/>
                        <a:ext cx="2752725" cy="1109662"/>
                      </a:xfrm>
                      <a:prstGeom prst="rect">
                        <a:avLst/>
                      </a:prstGeom>
                      <a:solidFill>
                        <a:schemeClr val="accent1"/>
                      </a:solidFill>
                    </p:spPr>
                  </p:pic>
                </p:oleObj>
              </mc:Fallback>
            </mc:AlternateContent>
          </a:graphicData>
        </a:graphic>
      </p:graphicFrame>
      <p:pic>
        <p:nvPicPr>
          <p:cNvPr id="3" name="Imagen 2"/>
          <p:cNvPicPr>
            <a:picLocks noChangeAspect="1"/>
          </p:cNvPicPr>
          <p:nvPr/>
        </p:nvPicPr>
        <p:blipFill>
          <a:blip r:embed="rId4"/>
          <a:stretch>
            <a:fillRect/>
          </a:stretch>
        </p:blipFill>
        <p:spPr>
          <a:xfrm>
            <a:off x="1043608" y="1431813"/>
            <a:ext cx="6648580" cy="3370124"/>
          </a:xfrm>
          <a:prstGeom prst="rect">
            <a:avLst/>
          </a:prstGeom>
        </p:spPr>
      </p:pic>
      <p:graphicFrame>
        <p:nvGraphicFramePr>
          <p:cNvPr id="7" name="1 Objeto"/>
          <p:cNvGraphicFramePr>
            <a:graphicFrameLocks noChangeAspect="1"/>
          </p:cNvGraphicFramePr>
          <p:nvPr>
            <p:extLst>
              <p:ext uri="{D42A27DB-BD31-4B8C-83A1-F6EECF244321}">
                <p14:modId xmlns:p14="http://schemas.microsoft.com/office/powerpoint/2010/main" val="2772824605"/>
              </p:ext>
            </p:extLst>
          </p:nvPr>
        </p:nvGraphicFramePr>
        <p:xfrm>
          <a:off x="5202238" y="5143500"/>
          <a:ext cx="2225675" cy="992188"/>
        </p:xfrm>
        <a:graphic>
          <a:graphicData uri="http://schemas.openxmlformats.org/presentationml/2006/ole">
            <mc:AlternateContent xmlns:mc="http://schemas.openxmlformats.org/markup-compatibility/2006">
              <mc:Choice xmlns:v="urn:schemas-microsoft-com:vml" Requires="v">
                <p:oleObj name="Ecuación" r:id="rId5" imgW="965160" imgH="431640" progId="Equation.3">
                  <p:embed/>
                </p:oleObj>
              </mc:Choice>
              <mc:Fallback>
                <p:oleObj name="Ecuación" r:id="rId5" imgW="965160" imgH="431640" progId="Equation.3">
                  <p:embed/>
                  <p:pic>
                    <p:nvPicPr>
                      <p:cNvPr id="0" name=""/>
                      <p:cNvPicPr>
                        <a:picLocks noChangeAspect="1" noChangeArrowheads="1"/>
                      </p:cNvPicPr>
                      <p:nvPr/>
                    </p:nvPicPr>
                    <p:blipFill>
                      <a:blip r:embed="rId6"/>
                      <a:srcRect/>
                      <a:stretch>
                        <a:fillRect/>
                      </a:stretch>
                    </p:blipFill>
                    <p:spPr bwMode="auto">
                      <a:xfrm>
                        <a:off x="5202238" y="5143500"/>
                        <a:ext cx="2225675" cy="992188"/>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170336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Trenes de engranajes</a:t>
            </a:r>
          </a:p>
        </p:txBody>
      </p:sp>
      <p:pic>
        <p:nvPicPr>
          <p:cNvPr id="61445"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168" t="22371" r="8279" b="12153"/>
          <a:stretch/>
        </p:blipFill>
        <p:spPr bwMode="auto">
          <a:xfrm>
            <a:off x="2483768" y="1148567"/>
            <a:ext cx="3888432" cy="519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89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A696F-FCAB-41CA-96C6-06B9C1A641C6}"/>
              </a:ext>
            </a:extLst>
          </p:cNvPr>
          <p:cNvSpPr>
            <a:spLocks noGrp="1"/>
          </p:cNvSpPr>
          <p:nvPr>
            <p:ph type="title"/>
          </p:nvPr>
        </p:nvSpPr>
        <p:spPr>
          <a:xfrm>
            <a:off x="480060" y="5229200"/>
            <a:ext cx="8183880" cy="1051560"/>
          </a:xfrm>
        </p:spPr>
        <p:txBody>
          <a:bodyPr/>
          <a:lstStyle/>
          <a:p>
            <a:endParaRPr lang="es-CO"/>
          </a:p>
        </p:txBody>
      </p:sp>
      <p:pic>
        <p:nvPicPr>
          <p:cNvPr id="4" name="Imagen 3">
            <a:extLst>
              <a:ext uri="{FF2B5EF4-FFF2-40B4-BE49-F238E27FC236}">
                <a16:creationId xmlns:a16="http://schemas.microsoft.com/office/drawing/2014/main" id="{CFF91FED-A852-443E-A85A-2677A1CB4964}"/>
              </a:ext>
            </a:extLst>
          </p:cNvPr>
          <p:cNvPicPr>
            <a:picLocks noChangeAspect="1"/>
          </p:cNvPicPr>
          <p:nvPr/>
        </p:nvPicPr>
        <p:blipFill>
          <a:blip r:embed="rId2"/>
          <a:stretch>
            <a:fillRect/>
          </a:stretch>
        </p:blipFill>
        <p:spPr>
          <a:xfrm>
            <a:off x="755576" y="476672"/>
            <a:ext cx="4869185" cy="4674063"/>
          </a:xfrm>
          <a:prstGeom prst="rect">
            <a:avLst/>
          </a:prstGeom>
        </p:spPr>
      </p:pic>
    </p:spTree>
    <p:extLst>
      <p:ext uri="{BB962C8B-B14F-4D97-AF65-F5344CB8AC3E}">
        <p14:creationId xmlns:p14="http://schemas.microsoft.com/office/powerpoint/2010/main" val="2345990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B970D-9A61-4364-898D-B4D795F52144}"/>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FBB208D5-1675-4776-B26B-C8A4DCCCDC26}"/>
              </a:ext>
            </a:extLst>
          </p:cNvPr>
          <p:cNvPicPr>
            <a:picLocks noChangeAspect="1"/>
          </p:cNvPicPr>
          <p:nvPr/>
        </p:nvPicPr>
        <p:blipFill>
          <a:blip r:embed="rId2"/>
          <a:stretch>
            <a:fillRect/>
          </a:stretch>
        </p:blipFill>
        <p:spPr>
          <a:xfrm>
            <a:off x="683568" y="820850"/>
            <a:ext cx="5143500" cy="2314575"/>
          </a:xfrm>
          <a:prstGeom prst="rect">
            <a:avLst/>
          </a:prstGeom>
        </p:spPr>
      </p:pic>
    </p:spTree>
    <p:extLst>
      <p:ext uri="{BB962C8B-B14F-4D97-AF65-F5344CB8AC3E}">
        <p14:creationId xmlns:p14="http://schemas.microsoft.com/office/powerpoint/2010/main" val="3260847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9B2F4-B381-4625-9C96-97850915671A}"/>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BED163C2-8BD4-42A8-8043-8058CBB521B0}"/>
              </a:ext>
            </a:extLst>
          </p:cNvPr>
          <p:cNvPicPr>
            <a:picLocks noChangeAspect="1"/>
          </p:cNvPicPr>
          <p:nvPr/>
        </p:nvPicPr>
        <p:blipFill>
          <a:blip r:embed="rId2"/>
          <a:stretch>
            <a:fillRect/>
          </a:stretch>
        </p:blipFill>
        <p:spPr>
          <a:xfrm>
            <a:off x="755576" y="548680"/>
            <a:ext cx="4109196" cy="4766667"/>
          </a:xfrm>
          <a:prstGeom prst="rect">
            <a:avLst/>
          </a:prstGeom>
        </p:spPr>
      </p:pic>
    </p:spTree>
    <p:extLst>
      <p:ext uri="{BB962C8B-B14F-4D97-AF65-F5344CB8AC3E}">
        <p14:creationId xmlns:p14="http://schemas.microsoft.com/office/powerpoint/2010/main" val="2068412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E35F8-27B2-42ED-AA95-810C1C0B2BDF}"/>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9BB9B5B3-F9EE-487B-8C87-4A557EF4319B}"/>
              </a:ext>
            </a:extLst>
          </p:cNvPr>
          <p:cNvPicPr>
            <a:picLocks noChangeAspect="1"/>
          </p:cNvPicPr>
          <p:nvPr/>
        </p:nvPicPr>
        <p:blipFill>
          <a:blip r:embed="rId2"/>
          <a:stretch>
            <a:fillRect/>
          </a:stretch>
        </p:blipFill>
        <p:spPr>
          <a:xfrm>
            <a:off x="899592" y="820850"/>
            <a:ext cx="5295900" cy="3895725"/>
          </a:xfrm>
          <a:prstGeom prst="rect">
            <a:avLst/>
          </a:prstGeom>
        </p:spPr>
      </p:pic>
    </p:spTree>
    <p:extLst>
      <p:ext uri="{BB962C8B-B14F-4D97-AF65-F5344CB8AC3E}">
        <p14:creationId xmlns:p14="http://schemas.microsoft.com/office/powerpoint/2010/main" val="24826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5656" b="21980"/>
          <a:stretch/>
        </p:blipFill>
        <p:spPr bwMode="auto">
          <a:xfrm>
            <a:off x="611560" y="696995"/>
            <a:ext cx="2973841" cy="370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149" name="Object 7"/>
          <p:cNvGraphicFramePr>
            <a:graphicFrameLocks noChangeAspect="1"/>
          </p:cNvGraphicFramePr>
          <p:nvPr>
            <p:extLst>
              <p:ext uri="{D42A27DB-BD31-4B8C-83A1-F6EECF244321}">
                <p14:modId xmlns:p14="http://schemas.microsoft.com/office/powerpoint/2010/main" val="2871117115"/>
              </p:ext>
            </p:extLst>
          </p:nvPr>
        </p:nvGraphicFramePr>
        <p:xfrm>
          <a:off x="4570413" y="2938463"/>
          <a:ext cx="3817937" cy="2139950"/>
        </p:xfrm>
        <a:graphic>
          <a:graphicData uri="http://schemas.openxmlformats.org/presentationml/2006/ole">
            <mc:AlternateContent xmlns:mc="http://schemas.openxmlformats.org/markup-compatibility/2006">
              <mc:Choice xmlns:v="urn:schemas-microsoft-com:vml" Requires="v">
                <p:oleObj name="Ecuación" r:id="rId3" imgW="2120900" imgH="1117600" progId="Equation.3">
                  <p:embed/>
                </p:oleObj>
              </mc:Choice>
              <mc:Fallback>
                <p:oleObj name="Ecuación" r:id="rId3" imgW="2120900" imgH="1117600" progId="Equation.3">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3" y="2938463"/>
                        <a:ext cx="3817937" cy="213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1 Título"/>
          <p:cNvSpPr>
            <a:spLocks noGrp="1"/>
          </p:cNvSpPr>
          <p:nvPr>
            <p:ph type="title"/>
          </p:nvPr>
        </p:nvSpPr>
        <p:spPr>
          <a:xfrm>
            <a:off x="4860032" y="476672"/>
            <a:ext cx="3888432" cy="467072"/>
          </a:xfrm>
        </p:spPr>
        <p:txBody>
          <a:bodyPr/>
          <a:lstStyle/>
          <a:p>
            <a:pPr algn="r"/>
            <a:r>
              <a:rPr lang="es-CO" dirty="0"/>
              <a:t>Engranajes</a:t>
            </a:r>
          </a:p>
        </p:txBody>
      </p:sp>
      <p:sp>
        <p:nvSpPr>
          <p:cNvPr id="4" name="3 Marcador de texto"/>
          <p:cNvSpPr>
            <a:spLocks noGrp="1"/>
          </p:cNvSpPr>
          <p:nvPr>
            <p:ph type="body" idx="2"/>
          </p:nvPr>
        </p:nvSpPr>
        <p:spPr>
          <a:xfrm>
            <a:off x="4499992" y="1447802"/>
            <a:ext cx="4320479" cy="685054"/>
          </a:xfrm>
        </p:spPr>
        <p:txBody>
          <a:bodyPr/>
          <a:lstStyle/>
          <a:p>
            <a:r>
              <a:rPr lang="es-CO" dirty="0"/>
              <a:t>Para la condición de no deslizamiento se tiene</a:t>
            </a:r>
          </a:p>
        </p:txBody>
      </p:sp>
      <mc:AlternateContent xmlns:mc="http://schemas.openxmlformats.org/markup-compatibility/2006" xmlns:a14="http://schemas.microsoft.com/office/drawing/2010/main">
        <mc:Choice Requires="a14">
          <p:sp>
            <p:nvSpPr>
              <p:cNvPr id="5" name="4 CuadroTexto"/>
              <p:cNvSpPr txBox="1"/>
              <p:nvPr/>
            </p:nvSpPr>
            <p:spPr>
              <a:xfrm>
                <a:off x="4499992" y="2027905"/>
                <a:ext cx="39604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2800" b="0" i="1" smtClean="0">
                              <a:latin typeface="Cambria Math" panose="02040503050406030204" pitchFamily="18" charset="0"/>
                            </a:rPr>
                          </m:ctrlPr>
                        </m:sSubPr>
                        <m:e>
                          <m:r>
                            <a:rPr lang="es-CO" sz="2800" b="0" i="1" smtClean="0">
                              <a:latin typeface="Cambria Math"/>
                            </a:rPr>
                            <m:t>𝑆</m:t>
                          </m:r>
                        </m:e>
                        <m:sub>
                          <m:r>
                            <a:rPr lang="es-CO" sz="2800" b="0" i="1" smtClean="0">
                              <a:latin typeface="Cambria Math"/>
                            </a:rPr>
                            <m:t>𝑐𝑜𝑛𝑑𝑢𝑐𝑡𝑜𝑟</m:t>
                          </m:r>
                        </m:sub>
                      </m:sSub>
                      <m:r>
                        <a:rPr lang="es-CO" sz="2800" b="0" i="1" smtClean="0">
                          <a:latin typeface="Cambria Math"/>
                        </a:rPr>
                        <m:t>=</m:t>
                      </m:r>
                      <m:sSub>
                        <m:sSubPr>
                          <m:ctrlPr>
                            <a:rPr lang="es-CO" sz="2800" b="0" i="1" smtClean="0">
                              <a:latin typeface="Cambria Math" panose="02040503050406030204" pitchFamily="18" charset="0"/>
                            </a:rPr>
                          </m:ctrlPr>
                        </m:sSubPr>
                        <m:e>
                          <m:r>
                            <a:rPr lang="es-CO" sz="2800" b="0" i="1" smtClean="0">
                              <a:latin typeface="Cambria Math"/>
                            </a:rPr>
                            <m:t>𝑆</m:t>
                          </m:r>
                        </m:e>
                        <m:sub>
                          <m:r>
                            <a:rPr lang="es-CO" sz="2800" b="0" i="1" smtClean="0">
                              <a:latin typeface="Cambria Math"/>
                            </a:rPr>
                            <m:t>𝑐𝑜𝑛𝑑𝑢𝑐𝑖𝑑𝑜</m:t>
                          </m:r>
                        </m:sub>
                      </m:sSub>
                    </m:oMath>
                  </m:oMathPara>
                </a14:m>
                <a:endParaRPr lang="es-CO" dirty="0"/>
              </a:p>
            </p:txBody>
          </p:sp>
        </mc:Choice>
        <mc:Fallback xmlns="">
          <p:sp>
            <p:nvSpPr>
              <p:cNvPr id="5" name="4 CuadroTexto"/>
              <p:cNvSpPr txBox="1">
                <a:spLocks noRot="1" noChangeAspect="1" noMove="1" noResize="1" noEditPoints="1" noAdjustHandles="1" noChangeArrowheads="1" noChangeShapeType="1" noTextEdit="1"/>
              </p:cNvSpPr>
              <p:nvPr/>
            </p:nvSpPr>
            <p:spPr>
              <a:xfrm>
                <a:off x="4499992" y="2027905"/>
                <a:ext cx="3960440" cy="523220"/>
              </a:xfrm>
              <a:prstGeom prst="rect">
                <a:avLst/>
              </a:prstGeom>
              <a:blipFill rotWithShape="1">
                <a:blip r:embed="rId6" cstate="print"/>
                <a:stretch>
                  <a:fillRect/>
                </a:stretch>
              </a:blipFill>
            </p:spPr>
            <p:txBody>
              <a:bodyPr/>
              <a:lstStyle/>
              <a:p>
                <a:r>
                  <a:rPr lang="es-CO">
                    <a:noFill/>
                  </a:rPr>
                  <a:t> </a:t>
                </a:r>
              </a:p>
            </p:txBody>
          </p:sp>
        </mc:Fallback>
      </mc:AlternateContent>
      <p:sp>
        <p:nvSpPr>
          <p:cNvPr id="6" name="5 CuadroTexto"/>
          <p:cNvSpPr txBox="1"/>
          <p:nvPr/>
        </p:nvSpPr>
        <p:spPr>
          <a:xfrm>
            <a:off x="4644008" y="5301208"/>
            <a:ext cx="3816424" cy="646331"/>
          </a:xfrm>
          <a:prstGeom prst="rect">
            <a:avLst/>
          </a:prstGeom>
          <a:noFill/>
        </p:spPr>
        <p:txBody>
          <a:bodyPr wrap="square" rtlCol="0">
            <a:spAutoFit/>
          </a:bodyPr>
          <a:lstStyle/>
          <a:p>
            <a:r>
              <a:rPr lang="es-CO" dirty="0"/>
              <a:t>S= arco de contacto </a:t>
            </a:r>
          </a:p>
          <a:p>
            <a:r>
              <a:rPr lang="es-CO" dirty="0"/>
              <a:t>n= relación de transmisión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149"/>
                                        </p:tgtEl>
                                        <p:attrNameLst>
                                          <p:attrName>style.visibility</p:attrName>
                                        </p:attrNameLst>
                                      </p:cBhvr>
                                      <p:to>
                                        <p:strVal val="visible"/>
                                      </p:to>
                                    </p:set>
                                    <p:animEffect transition="in" filter="wipe(down)">
                                      <p:cBhvr>
                                        <p:cTn id="24" dur="500"/>
                                        <p:tgtEl>
                                          <p:spTgt spid="6149"/>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Trenes de engranajes</a:t>
            </a:r>
          </a:p>
        </p:txBody>
      </p:sp>
      <p:pic>
        <p:nvPicPr>
          <p:cNvPr id="645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452" t="23770" r="26035" b="14683"/>
          <a:stretch/>
        </p:blipFill>
        <p:spPr bwMode="auto">
          <a:xfrm>
            <a:off x="0" y="1559177"/>
            <a:ext cx="4951215" cy="4030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uadroTexto 1"/>
          <p:cNvSpPr txBox="1"/>
          <p:nvPr/>
        </p:nvSpPr>
        <p:spPr>
          <a:xfrm>
            <a:off x="4932040" y="1484784"/>
            <a:ext cx="3816424" cy="3970318"/>
          </a:xfrm>
          <a:prstGeom prst="rect">
            <a:avLst/>
          </a:prstGeom>
          <a:noFill/>
        </p:spPr>
        <p:txBody>
          <a:bodyPr wrap="square" rtlCol="0">
            <a:spAutoFit/>
          </a:bodyPr>
          <a:lstStyle/>
          <a:p>
            <a:r>
              <a:rPr lang="es-CO" dirty="0"/>
              <a:t>El tren de engranajes  de doble reducción se impulsa mediante un eje a con una velocidad de 900 rpm. Los engranajes 2 y 3 tienen un paso diametral de 10. El segundo par de engranajes del tren, presenta un paso diametral de 6. Los números de dientes son: </a:t>
            </a:r>
          </a:p>
          <a:p>
            <a:r>
              <a:rPr lang="es-CO" dirty="0"/>
              <a:t>Z2=14; Z3=54; Z4=16; Z5=36. Hallar</a:t>
            </a:r>
          </a:p>
          <a:p>
            <a:pPr marL="342900" indent="-342900">
              <a:buAutoNum type="alphaLcParenR"/>
            </a:pPr>
            <a:r>
              <a:rPr lang="es-CO" dirty="0"/>
              <a:t>La velocidad y dirección de eje C</a:t>
            </a:r>
          </a:p>
          <a:p>
            <a:pPr marL="342900" indent="-342900">
              <a:buAutoNum type="alphaLcParenR"/>
            </a:pPr>
            <a:r>
              <a:rPr lang="es-CO" dirty="0"/>
              <a:t>La distancia entre centros de los ejes</a:t>
            </a:r>
          </a:p>
        </p:txBody>
      </p:sp>
    </p:spTree>
    <p:extLst>
      <p:ext uri="{BB962C8B-B14F-4D97-AF65-F5344CB8AC3E}">
        <p14:creationId xmlns:p14="http://schemas.microsoft.com/office/powerpoint/2010/main" val="3467591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Ejercicio</a:t>
            </a:r>
          </a:p>
        </p:txBody>
      </p:sp>
      <p:pic>
        <p:nvPicPr>
          <p:cNvPr id="2" name="Imagen 1"/>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483768" y="188640"/>
            <a:ext cx="3992416" cy="3614967"/>
          </a:xfrm>
          <a:prstGeom prst="rect">
            <a:avLst/>
          </a:prstGeom>
        </p:spPr>
      </p:pic>
      <p:sp>
        <p:nvSpPr>
          <p:cNvPr id="3" name="CuadroTexto 2"/>
          <p:cNvSpPr txBox="1"/>
          <p:nvPr/>
        </p:nvSpPr>
        <p:spPr>
          <a:xfrm>
            <a:off x="827584" y="3699966"/>
            <a:ext cx="7704856" cy="2862322"/>
          </a:xfrm>
          <a:prstGeom prst="rect">
            <a:avLst/>
          </a:prstGeom>
          <a:noFill/>
        </p:spPr>
        <p:txBody>
          <a:bodyPr wrap="square" rtlCol="0">
            <a:spAutoFit/>
          </a:bodyPr>
          <a:lstStyle/>
          <a:p>
            <a:r>
              <a:rPr lang="es-CO" dirty="0"/>
              <a:t>La figura muestra un tren de engranajes de para una fresadora. Los engranajes compuestos 1 y 2 pueden deslizar de manera que el engranaje 1 acople con el 5 o el engranaje 2 con el 3. Igualmente el engranaje 13 se acopla con el 15 o el 14 con el 16. </a:t>
            </a:r>
          </a:p>
          <a:p>
            <a:r>
              <a:rPr lang="es-CO" dirty="0"/>
              <a:t>Con el engranaje 2 acoplado en el 3 determinar las dos posibles velocidades para una velocidad del motor de 1800 rpm. Determinar si el husillo gira en la dirección del motor o en la dirección opuesta.</a:t>
            </a:r>
          </a:p>
          <a:p>
            <a:r>
              <a:rPr lang="es-CO" dirty="0"/>
              <a:t>Con el engranaje 13 acoplado en el 15, y una </a:t>
            </a:r>
            <a:r>
              <a:rPr lang="es-CO" dirty="0" err="1"/>
              <a:t>velocdad</a:t>
            </a:r>
            <a:r>
              <a:rPr lang="es-CO" dirty="0"/>
              <a:t> de 130 rpm en el husillo, determine el número de dientes de los engranajes 1 y 5 si los engranajes 1 2 3 y 5 son estándar y tienen el mismo paso diametral</a:t>
            </a:r>
          </a:p>
        </p:txBody>
      </p:sp>
    </p:spTree>
    <p:extLst>
      <p:ext uri="{BB962C8B-B14F-4D97-AF65-F5344CB8AC3E}">
        <p14:creationId xmlns:p14="http://schemas.microsoft.com/office/powerpoint/2010/main" val="74562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1619672" y="681495"/>
            <a:ext cx="7128792" cy="467072"/>
          </a:xfrm>
          <a:prstGeom prst="rect">
            <a:avLst/>
          </a:prstGeom>
        </p:spPr>
        <p:txBody>
          <a:bodyPr vert="horz" lIns="45720" rIns="45720" bIns="45720" anchor="b">
            <a:noAutofit/>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sz="2400" dirty="0"/>
              <a:t>Ejercicio</a:t>
            </a:r>
          </a:p>
        </p:txBody>
      </p:sp>
      <p:pic>
        <p:nvPicPr>
          <p:cNvPr id="68610"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52736"/>
            <a:ext cx="3753792" cy="299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Rectángulo"/>
          <p:cNvSpPr/>
          <p:nvPr/>
        </p:nvSpPr>
        <p:spPr>
          <a:xfrm>
            <a:off x="4427984" y="1556792"/>
            <a:ext cx="4176464" cy="2862322"/>
          </a:xfrm>
          <a:prstGeom prst="rect">
            <a:avLst/>
          </a:prstGeom>
        </p:spPr>
        <p:txBody>
          <a:bodyPr wrap="square">
            <a:spAutoFit/>
          </a:bodyPr>
          <a:lstStyle/>
          <a:p>
            <a:pPr lvl="0"/>
            <a:r>
              <a:rPr lang="en-US" dirty="0"/>
              <a:t>The gear shown in figure has a </a:t>
            </a:r>
            <a:r>
              <a:rPr lang="en-US" dirty="0" err="1"/>
              <a:t>diametral</a:t>
            </a:r>
            <a:r>
              <a:rPr lang="en-US" dirty="0"/>
              <a:t> pitch of 3 and 20° pressure angle. Determine and indicate on a free-body diagram:</a:t>
            </a:r>
            <a:endParaRPr lang="es-CO" dirty="0"/>
          </a:p>
          <a:p>
            <a:pPr lvl="1"/>
            <a:r>
              <a:rPr lang="en-US" dirty="0"/>
              <a:t>The tangential and radial forces acting an each gear</a:t>
            </a:r>
            <a:endParaRPr lang="es-CO" dirty="0"/>
          </a:p>
          <a:p>
            <a:pPr lvl="1"/>
            <a:r>
              <a:rPr lang="en-US" dirty="0"/>
              <a:t>The reaction on shaft C</a:t>
            </a:r>
            <a:endParaRPr lang="es-CO" dirty="0"/>
          </a:p>
          <a:p>
            <a:r>
              <a:rPr lang="en-US" dirty="0"/>
              <a:t>Driving gear 1 transmits 30 </a:t>
            </a:r>
            <a:r>
              <a:rPr lang="en-US" dirty="0" err="1"/>
              <a:t>hp</a:t>
            </a:r>
            <a:r>
              <a:rPr lang="en-US" dirty="0"/>
              <a:t> and 4000 rpm through the idler gear 3 on shaft C.</a:t>
            </a:r>
            <a:endParaRPr lang="es-CO" dirty="0"/>
          </a:p>
        </p:txBody>
      </p:sp>
    </p:spTree>
    <p:extLst>
      <p:ext uri="{BB962C8B-B14F-4D97-AF65-F5344CB8AC3E}">
        <p14:creationId xmlns:p14="http://schemas.microsoft.com/office/powerpoint/2010/main" val="84099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1 Título"/>
          <p:cNvSpPr>
            <a:spLocks noGrp="1"/>
          </p:cNvSpPr>
          <p:nvPr>
            <p:ph type="title"/>
          </p:nvPr>
        </p:nvSpPr>
        <p:spPr>
          <a:xfrm>
            <a:off x="4860032" y="476672"/>
            <a:ext cx="3888432" cy="467072"/>
          </a:xfrm>
        </p:spPr>
        <p:txBody>
          <a:bodyPr/>
          <a:lstStyle/>
          <a:p>
            <a:pPr algn="r"/>
            <a:r>
              <a:rPr lang="es-CO" dirty="0"/>
              <a:t>Engranajes</a:t>
            </a:r>
          </a:p>
        </p:txBody>
      </p:sp>
      <p:sp>
        <p:nvSpPr>
          <p:cNvPr id="4" name="3 Marcador de texto"/>
          <p:cNvSpPr>
            <a:spLocks noGrp="1"/>
          </p:cNvSpPr>
          <p:nvPr>
            <p:ph type="body" idx="2"/>
          </p:nvPr>
        </p:nvSpPr>
        <p:spPr>
          <a:xfrm>
            <a:off x="395536" y="1052736"/>
            <a:ext cx="8208911" cy="685054"/>
          </a:xfrm>
        </p:spPr>
        <p:txBody>
          <a:bodyPr>
            <a:normAutofit/>
          </a:bodyPr>
          <a:lstStyle/>
          <a:p>
            <a:pPr algn="just"/>
            <a:r>
              <a:rPr lang="es-CO" sz="1600" dirty="0"/>
              <a:t>La potencia a través de un par de engranajes acoplados permanece constante. Se tiene entonces que </a:t>
            </a:r>
          </a:p>
        </p:txBody>
      </p:sp>
      <mc:AlternateContent xmlns:mc="http://schemas.openxmlformats.org/markup-compatibility/2006" xmlns:a14="http://schemas.microsoft.com/office/drawing/2010/main">
        <mc:Choice Requires="a14">
          <p:sp>
            <p:nvSpPr>
              <p:cNvPr id="3" name="2 CuadroTexto"/>
              <p:cNvSpPr txBox="1"/>
              <p:nvPr/>
            </p:nvSpPr>
            <p:spPr>
              <a:xfrm>
                <a:off x="3262860" y="1844824"/>
                <a:ext cx="318134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3200" i="1" smtClean="0">
                              <a:latin typeface="Cambria Math" panose="02040503050406030204" pitchFamily="18" charset="0"/>
                            </a:rPr>
                          </m:ctrlPr>
                        </m:sSubPr>
                        <m:e>
                          <m:r>
                            <a:rPr lang="es-CO" sz="3200" b="0" i="1" smtClean="0">
                              <a:latin typeface="Cambria Math"/>
                            </a:rPr>
                            <m:t>𝑃</m:t>
                          </m:r>
                        </m:e>
                        <m:sub>
                          <m:r>
                            <a:rPr lang="es-CO" sz="3200" b="0" i="1" smtClean="0">
                              <a:latin typeface="Cambria Math"/>
                            </a:rPr>
                            <m:t>𝑒𝑛𝑡</m:t>
                          </m:r>
                        </m:sub>
                      </m:sSub>
                      <m:r>
                        <a:rPr lang="es-CO" sz="3200" b="0" i="1" smtClean="0">
                          <a:latin typeface="Cambria Math"/>
                        </a:rPr>
                        <m:t>=</m:t>
                      </m:r>
                      <m:sSub>
                        <m:sSubPr>
                          <m:ctrlPr>
                            <a:rPr lang="es-CO" sz="3200" b="0" i="1" smtClean="0">
                              <a:latin typeface="Cambria Math" panose="02040503050406030204" pitchFamily="18" charset="0"/>
                            </a:rPr>
                          </m:ctrlPr>
                        </m:sSubPr>
                        <m:e>
                          <m:r>
                            <a:rPr lang="es-CO" sz="3200" b="0" i="1" smtClean="0">
                              <a:latin typeface="Cambria Math"/>
                            </a:rPr>
                            <m:t>𝑃</m:t>
                          </m:r>
                        </m:e>
                        <m:sub>
                          <m:r>
                            <a:rPr lang="es-CO" sz="3200" b="0" i="1" smtClean="0">
                              <a:latin typeface="Cambria Math"/>
                            </a:rPr>
                            <m:t>𝑠𝑎𝑙</m:t>
                          </m:r>
                        </m:sub>
                      </m:sSub>
                    </m:oMath>
                  </m:oMathPara>
                </a14:m>
                <a:endParaRPr lang="es-CO" sz="3200" dirty="0"/>
              </a:p>
            </p:txBody>
          </p:sp>
        </mc:Choice>
        <mc:Fallback xmlns="">
          <p:sp>
            <p:nvSpPr>
              <p:cNvPr id="3" name="2 CuadroTexto"/>
              <p:cNvSpPr txBox="1">
                <a:spLocks noRot="1" noChangeAspect="1" noMove="1" noResize="1" noEditPoints="1" noAdjustHandles="1" noChangeArrowheads="1" noChangeShapeType="1" noTextEdit="1"/>
              </p:cNvSpPr>
              <p:nvPr/>
            </p:nvSpPr>
            <p:spPr>
              <a:xfrm>
                <a:off x="3262860" y="1844824"/>
                <a:ext cx="3181348" cy="584775"/>
              </a:xfrm>
              <a:prstGeom prst="rect">
                <a:avLst/>
              </a:prstGeom>
              <a:blipFill rotWithShape="1">
                <a:blip r:embed="rId2" cstate="print"/>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9 CuadroTexto"/>
              <p:cNvSpPr txBox="1"/>
              <p:nvPr/>
            </p:nvSpPr>
            <p:spPr>
              <a:xfrm>
                <a:off x="1462746" y="2636912"/>
                <a:ext cx="68407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3200" i="1" smtClean="0">
                              <a:latin typeface="Cambria Math" panose="02040503050406030204" pitchFamily="18" charset="0"/>
                            </a:rPr>
                          </m:ctrlPr>
                        </m:sSubPr>
                        <m:e>
                          <m:r>
                            <a:rPr lang="es-CO" sz="3200" b="0" i="1" smtClean="0">
                              <a:latin typeface="Cambria Math"/>
                            </a:rPr>
                            <m:t>𝑇</m:t>
                          </m:r>
                        </m:e>
                        <m:sub>
                          <m:r>
                            <a:rPr lang="es-CO" sz="3200" b="0" i="1" smtClean="0">
                              <a:latin typeface="Cambria Math"/>
                            </a:rPr>
                            <m:t>𝑒𝑛𝑡</m:t>
                          </m:r>
                        </m:sub>
                      </m:sSub>
                      <m:sSub>
                        <m:sSubPr>
                          <m:ctrlPr>
                            <a:rPr lang="es-CO" sz="3200" i="1" smtClean="0">
                              <a:latin typeface="Cambria Math" panose="02040503050406030204" pitchFamily="18" charset="0"/>
                              <a:ea typeface="Cambria Math"/>
                            </a:rPr>
                          </m:ctrlPr>
                        </m:sSubPr>
                        <m:e>
                          <m:r>
                            <a:rPr lang="es-CO" sz="3200" i="1" smtClean="0">
                              <a:latin typeface="Cambria Math"/>
                              <a:ea typeface="Cambria Math"/>
                            </a:rPr>
                            <m:t>𝜔</m:t>
                          </m:r>
                        </m:e>
                        <m:sub>
                          <m:r>
                            <a:rPr lang="es-CO" sz="3200" b="0" i="1" smtClean="0">
                              <a:latin typeface="Cambria Math"/>
                              <a:ea typeface="Cambria Math"/>
                            </a:rPr>
                            <m:t>𝑒𝑛𝑡</m:t>
                          </m:r>
                        </m:sub>
                      </m:sSub>
                      <m:r>
                        <a:rPr lang="es-CO" sz="3200" b="0" i="1" smtClean="0">
                          <a:latin typeface="Cambria Math"/>
                        </a:rPr>
                        <m:t>=</m:t>
                      </m:r>
                      <m:sSub>
                        <m:sSubPr>
                          <m:ctrlPr>
                            <a:rPr lang="es-CO" sz="3200" b="0" i="1" smtClean="0">
                              <a:latin typeface="Cambria Math" panose="02040503050406030204" pitchFamily="18" charset="0"/>
                            </a:rPr>
                          </m:ctrlPr>
                        </m:sSubPr>
                        <m:e>
                          <m:r>
                            <a:rPr lang="es-CO" sz="3200" b="0" i="1" smtClean="0">
                              <a:latin typeface="Cambria Math"/>
                            </a:rPr>
                            <m:t>𝑇</m:t>
                          </m:r>
                        </m:e>
                        <m:sub>
                          <m:r>
                            <a:rPr lang="es-CO" sz="3200" b="0" i="1" smtClean="0">
                              <a:latin typeface="Cambria Math"/>
                            </a:rPr>
                            <m:t>𝑠𝑎𝑙</m:t>
                          </m:r>
                        </m:sub>
                      </m:sSub>
                      <m:sSub>
                        <m:sSubPr>
                          <m:ctrlPr>
                            <a:rPr lang="es-CO" sz="3200" i="1">
                              <a:latin typeface="Cambria Math" panose="02040503050406030204" pitchFamily="18" charset="0"/>
                              <a:ea typeface="Cambria Math"/>
                            </a:rPr>
                          </m:ctrlPr>
                        </m:sSubPr>
                        <m:e>
                          <m:r>
                            <a:rPr lang="es-CO" sz="3200" i="1">
                              <a:latin typeface="Cambria Math"/>
                              <a:ea typeface="Cambria Math"/>
                            </a:rPr>
                            <m:t>𝜔</m:t>
                          </m:r>
                        </m:e>
                        <m:sub>
                          <m:r>
                            <a:rPr lang="es-CO" sz="3200" b="0" i="1" smtClean="0">
                              <a:latin typeface="Cambria Math"/>
                              <a:ea typeface="Cambria Math"/>
                            </a:rPr>
                            <m:t>𝑠𝑎𝑙</m:t>
                          </m:r>
                        </m:sub>
                      </m:sSub>
                    </m:oMath>
                  </m:oMathPara>
                </a14:m>
                <a:endParaRPr lang="es-CO" sz="3200" dirty="0"/>
              </a:p>
            </p:txBody>
          </p:sp>
        </mc:Choice>
        <mc:Fallback xmlns="">
          <p:sp>
            <p:nvSpPr>
              <p:cNvPr id="10" name="9 CuadroTexto"/>
              <p:cNvSpPr txBox="1">
                <a:spLocks noRot="1" noChangeAspect="1" noMove="1" noResize="1" noEditPoints="1" noAdjustHandles="1" noChangeArrowheads="1" noChangeShapeType="1" noTextEdit="1"/>
              </p:cNvSpPr>
              <p:nvPr/>
            </p:nvSpPr>
            <p:spPr>
              <a:xfrm>
                <a:off x="1462746" y="2636912"/>
                <a:ext cx="6840760" cy="584775"/>
              </a:xfrm>
              <a:prstGeom prst="rect">
                <a:avLst/>
              </a:prstGeom>
              <a:blipFill rotWithShape="1">
                <a:blip r:embed="rId3" cstate="print"/>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11 CuadroTexto"/>
              <p:cNvSpPr txBox="1"/>
              <p:nvPr/>
            </p:nvSpPr>
            <p:spPr>
              <a:xfrm>
                <a:off x="1433154" y="3573016"/>
                <a:ext cx="68407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3200" i="1" smtClean="0">
                              <a:latin typeface="Cambria Math" panose="02040503050406030204" pitchFamily="18" charset="0"/>
                            </a:rPr>
                          </m:ctrlPr>
                        </m:sSubPr>
                        <m:e>
                          <m:r>
                            <a:rPr lang="es-CO" sz="3200" b="0" i="1" smtClean="0">
                              <a:latin typeface="Cambria Math"/>
                            </a:rPr>
                            <m:t>𝑇</m:t>
                          </m:r>
                        </m:e>
                        <m:sub>
                          <m:r>
                            <a:rPr lang="es-CO" sz="3200" b="0" i="1" smtClean="0">
                              <a:latin typeface="Cambria Math"/>
                            </a:rPr>
                            <m:t>𝑒𝑛𝑡</m:t>
                          </m:r>
                        </m:sub>
                      </m:sSub>
                      <m:sSub>
                        <m:sSubPr>
                          <m:ctrlPr>
                            <a:rPr lang="es-CO" sz="3200" i="1" smtClean="0">
                              <a:latin typeface="Cambria Math" panose="02040503050406030204" pitchFamily="18" charset="0"/>
                              <a:ea typeface="Cambria Math"/>
                            </a:rPr>
                          </m:ctrlPr>
                        </m:sSubPr>
                        <m:e>
                          <m:r>
                            <a:rPr lang="es-CO" sz="3200" i="1" smtClean="0">
                              <a:latin typeface="Cambria Math"/>
                              <a:ea typeface="Cambria Math"/>
                            </a:rPr>
                            <m:t>𝜔</m:t>
                          </m:r>
                        </m:e>
                        <m:sub>
                          <m:r>
                            <a:rPr lang="es-CO" sz="3200" b="0" i="1" smtClean="0">
                              <a:latin typeface="Cambria Math"/>
                              <a:ea typeface="Cambria Math"/>
                            </a:rPr>
                            <m:t>𝑒𝑛𝑡</m:t>
                          </m:r>
                        </m:sub>
                      </m:sSub>
                      <m:r>
                        <a:rPr lang="es-CO" sz="3200" b="0" i="1" smtClean="0">
                          <a:latin typeface="Cambria Math"/>
                        </a:rPr>
                        <m:t>=</m:t>
                      </m:r>
                      <m:sSub>
                        <m:sSubPr>
                          <m:ctrlPr>
                            <a:rPr lang="es-CO" sz="3200" b="0" i="1" smtClean="0">
                              <a:latin typeface="Cambria Math" panose="02040503050406030204" pitchFamily="18" charset="0"/>
                            </a:rPr>
                          </m:ctrlPr>
                        </m:sSubPr>
                        <m:e>
                          <m:r>
                            <a:rPr lang="es-CO" sz="3200" b="0" i="1" smtClean="0">
                              <a:latin typeface="Cambria Math"/>
                            </a:rPr>
                            <m:t>𝑇</m:t>
                          </m:r>
                        </m:e>
                        <m:sub>
                          <m:r>
                            <a:rPr lang="es-CO" sz="3200" b="0" i="1" smtClean="0">
                              <a:latin typeface="Cambria Math"/>
                            </a:rPr>
                            <m:t>𝑠𝑎𝑙</m:t>
                          </m:r>
                        </m:sub>
                      </m:sSub>
                      <m:sSub>
                        <m:sSubPr>
                          <m:ctrlPr>
                            <a:rPr lang="es-CO" sz="3200" i="1">
                              <a:latin typeface="Cambria Math" panose="02040503050406030204" pitchFamily="18" charset="0"/>
                              <a:ea typeface="Cambria Math"/>
                            </a:rPr>
                          </m:ctrlPr>
                        </m:sSubPr>
                        <m:e>
                          <m:r>
                            <a:rPr lang="es-CO" sz="3200" i="1">
                              <a:latin typeface="Cambria Math"/>
                              <a:ea typeface="Cambria Math"/>
                            </a:rPr>
                            <m:t>𝜔</m:t>
                          </m:r>
                        </m:e>
                        <m:sub>
                          <m:r>
                            <a:rPr lang="es-CO" sz="3200" b="0" i="1" smtClean="0">
                              <a:latin typeface="Cambria Math"/>
                              <a:ea typeface="Cambria Math"/>
                            </a:rPr>
                            <m:t>𝑠𝑎𝑙</m:t>
                          </m:r>
                        </m:sub>
                      </m:sSub>
                    </m:oMath>
                  </m:oMathPara>
                </a14:m>
                <a:endParaRPr lang="es-CO" sz="3200" dirty="0"/>
              </a:p>
            </p:txBody>
          </p:sp>
        </mc:Choice>
        <mc:Fallback xmlns="">
          <p:sp>
            <p:nvSpPr>
              <p:cNvPr id="12" name="11 CuadroTexto"/>
              <p:cNvSpPr txBox="1">
                <a:spLocks noRot="1" noChangeAspect="1" noMove="1" noResize="1" noEditPoints="1" noAdjustHandles="1" noChangeArrowheads="1" noChangeShapeType="1" noTextEdit="1"/>
              </p:cNvSpPr>
              <p:nvPr/>
            </p:nvSpPr>
            <p:spPr>
              <a:xfrm>
                <a:off x="1433154" y="3573016"/>
                <a:ext cx="6840760" cy="584775"/>
              </a:xfrm>
              <a:prstGeom prst="rect">
                <a:avLst/>
              </a:prstGeom>
              <a:blipFill rotWithShape="1">
                <a:blip r:embed="rId4" cstate="print"/>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12 CuadroTexto"/>
              <p:cNvSpPr txBox="1"/>
              <p:nvPr/>
            </p:nvSpPr>
            <p:spPr>
              <a:xfrm>
                <a:off x="1462746" y="4196027"/>
                <a:ext cx="6840760" cy="1097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s-CO" sz="3200" i="1" smtClean="0">
                              <a:latin typeface="Cambria Math" panose="02040503050406030204" pitchFamily="18" charset="0"/>
                              <a:ea typeface="Cambria Math"/>
                            </a:rPr>
                          </m:ctrlPr>
                        </m:fPr>
                        <m:num>
                          <m:sSub>
                            <m:sSubPr>
                              <m:ctrlPr>
                                <a:rPr lang="es-CO" sz="3200" i="1">
                                  <a:latin typeface="Cambria Math" panose="02040503050406030204" pitchFamily="18" charset="0"/>
                                  <a:ea typeface="Cambria Math"/>
                                </a:rPr>
                              </m:ctrlPr>
                            </m:sSubPr>
                            <m:e>
                              <m:r>
                                <a:rPr lang="es-CO" sz="3200" i="1">
                                  <a:latin typeface="Cambria Math"/>
                                  <a:ea typeface="Cambria Math"/>
                                </a:rPr>
                                <m:t>𝜔</m:t>
                              </m:r>
                            </m:e>
                            <m:sub>
                              <m:r>
                                <a:rPr lang="es-CO" sz="3200" i="1">
                                  <a:latin typeface="Cambria Math"/>
                                  <a:ea typeface="Cambria Math"/>
                                </a:rPr>
                                <m:t>𝑒𝑛𝑡</m:t>
                              </m:r>
                            </m:sub>
                          </m:sSub>
                        </m:num>
                        <m:den>
                          <m:sSub>
                            <m:sSubPr>
                              <m:ctrlPr>
                                <a:rPr lang="es-CO" sz="3200" i="1">
                                  <a:latin typeface="Cambria Math" panose="02040503050406030204" pitchFamily="18" charset="0"/>
                                  <a:ea typeface="Cambria Math"/>
                                </a:rPr>
                              </m:ctrlPr>
                            </m:sSubPr>
                            <m:e>
                              <m:r>
                                <a:rPr lang="es-CO" sz="3200" i="1">
                                  <a:latin typeface="Cambria Math"/>
                                  <a:ea typeface="Cambria Math"/>
                                </a:rPr>
                                <m:t>𝜔</m:t>
                              </m:r>
                            </m:e>
                            <m:sub>
                              <m:r>
                                <a:rPr lang="es-CO" sz="3200" b="0" i="1" smtClean="0">
                                  <a:latin typeface="Cambria Math"/>
                                  <a:ea typeface="Cambria Math"/>
                                </a:rPr>
                                <m:t>𝑠𝑎𝑙</m:t>
                              </m:r>
                            </m:sub>
                          </m:sSub>
                        </m:den>
                      </m:f>
                      <m:r>
                        <a:rPr lang="es-CO" sz="3200" b="0" i="1" smtClean="0">
                          <a:latin typeface="Cambria Math"/>
                        </a:rPr>
                        <m:t>=</m:t>
                      </m:r>
                      <m:f>
                        <m:fPr>
                          <m:ctrlPr>
                            <a:rPr lang="es-CO" sz="3200" b="0" i="1" smtClean="0">
                              <a:latin typeface="Cambria Math" panose="02040503050406030204" pitchFamily="18" charset="0"/>
                            </a:rPr>
                          </m:ctrlPr>
                        </m:fPr>
                        <m:num>
                          <m:sSub>
                            <m:sSubPr>
                              <m:ctrlPr>
                                <a:rPr lang="es-CO" sz="3200" i="1">
                                  <a:latin typeface="Cambria Math" panose="02040503050406030204" pitchFamily="18" charset="0"/>
                                </a:rPr>
                              </m:ctrlPr>
                            </m:sSubPr>
                            <m:e>
                              <m:r>
                                <a:rPr lang="es-CO" sz="3200" i="1">
                                  <a:latin typeface="Cambria Math"/>
                                </a:rPr>
                                <m:t>𝑇</m:t>
                              </m:r>
                            </m:e>
                            <m:sub>
                              <m:r>
                                <a:rPr lang="es-CO" sz="3200" i="1">
                                  <a:latin typeface="Cambria Math"/>
                                </a:rPr>
                                <m:t>𝑠𝑎𝑙</m:t>
                              </m:r>
                            </m:sub>
                          </m:sSub>
                        </m:num>
                        <m:den>
                          <m:sSub>
                            <m:sSubPr>
                              <m:ctrlPr>
                                <a:rPr lang="es-CO" sz="3200" i="1">
                                  <a:latin typeface="Cambria Math" panose="02040503050406030204" pitchFamily="18" charset="0"/>
                                </a:rPr>
                              </m:ctrlPr>
                            </m:sSubPr>
                            <m:e>
                              <m:r>
                                <a:rPr lang="es-CO" sz="3200" i="1">
                                  <a:latin typeface="Cambria Math"/>
                                </a:rPr>
                                <m:t>𝑇</m:t>
                              </m:r>
                            </m:e>
                            <m:sub>
                              <m:r>
                                <a:rPr lang="es-CO" sz="3200" b="0" i="1" smtClean="0">
                                  <a:latin typeface="Cambria Math"/>
                                </a:rPr>
                                <m:t>𝑒𝑛𝑡</m:t>
                              </m:r>
                            </m:sub>
                          </m:sSub>
                        </m:den>
                      </m:f>
                    </m:oMath>
                  </m:oMathPara>
                </a14:m>
                <a:endParaRPr lang="es-CO" sz="3200"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1462746" y="4196027"/>
                <a:ext cx="6840760" cy="1097480"/>
              </a:xfrm>
              <a:prstGeom prst="rect">
                <a:avLst/>
              </a:prstGeom>
              <a:blipFill rotWithShape="1">
                <a:blip r:embed="rId5" cstate="print"/>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13 CuadroTexto"/>
              <p:cNvSpPr txBox="1"/>
              <p:nvPr/>
            </p:nvSpPr>
            <p:spPr>
              <a:xfrm>
                <a:off x="1462746" y="5293507"/>
                <a:ext cx="6840760" cy="1097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b="0" i="1" smtClean="0">
                          <a:latin typeface="Cambria Math"/>
                        </a:rPr>
                        <m:t>𝑛</m:t>
                      </m:r>
                      <m:r>
                        <a:rPr lang="es-CO" sz="3200" b="0" i="1" smtClean="0">
                          <a:latin typeface="Cambria Math"/>
                        </a:rPr>
                        <m:t>=</m:t>
                      </m:r>
                      <m:f>
                        <m:fPr>
                          <m:ctrlPr>
                            <a:rPr lang="es-CO" sz="3200" b="0" i="1" smtClean="0">
                              <a:latin typeface="Cambria Math" panose="02040503050406030204" pitchFamily="18" charset="0"/>
                            </a:rPr>
                          </m:ctrlPr>
                        </m:fPr>
                        <m:num>
                          <m:sSub>
                            <m:sSubPr>
                              <m:ctrlPr>
                                <a:rPr lang="es-CO" sz="3200" i="1">
                                  <a:latin typeface="Cambria Math" panose="02040503050406030204" pitchFamily="18" charset="0"/>
                                </a:rPr>
                              </m:ctrlPr>
                            </m:sSubPr>
                            <m:e>
                              <m:r>
                                <a:rPr lang="es-CO" sz="3200" i="1">
                                  <a:latin typeface="Cambria Math"/>
                                </a:rPr>
                                <m:t>𝑇</m:t>
                              </m:r>
                            </m:e>
                            <m:sub>
                              <m:r>
                                <a:rPr lang="es-CO" sz="3200" i="1">
                                  <a:latin typeface="Cambria Math"/>
                                </a:rPr>
                                <m:t>𝑠𝑎𝑙</m:t>
                              </m:r>
                            </m:sub>
                          </m:sSub>
                        </m:num>
                        <m:den>
                          <m:sSub>
                            <m:sSubPr>
                              <m:ctrlPr>
                                <a:rPr lang="es-CO" sz="3200" i="1">
                                  <a:latin typeface="Cambria Math" panose="02040503050406030204" pitchFamily="18" charset="0"/>
                                </a:rPr>
                              </m:ctrlPr>
                            </m:sSubPr>
                            <m:e>
                              <m:r>
                                <a:rPr lang="es-CO" sz="3200" i="1">
                                  <a:latin typeface="Cambria Math"/>
                                </a:rPr>
                                <m:t>𝑇</m:t>
                              </m:r>
                            </m:e>
                            <m:sub>
                              <m:r>
                                <a:rPr lang="es-CO" sz="3200" b="0" i="1" smtClean="0">
                                  <a:latin typeface="Cambria Math"/>
                                </a:rPr>
                                <m:t>𝑒𝑛𝑡</m:t>
                              </m:r>
                            </m:sub>
                          </m:sSub>
                        </m:den>
                      </m:f>
                      <m:r>
                        <a:rPr lang="es-CO" sz="3200" b="0" i="1" smtClean="0">
                          <a:latin typeface="Cambria Math"/>
                          <a:ea typeface="Cambria Math"/>
                        </a:rPr>
                        <m:t>→</m:t>
                      </m:r>
                      <m:sSub>
                        <m:sSubPr>
                          <m:ctrlPr>
                            <a:rPr lang="es-CO" sz="3200" i="1">
                              <a:latin typeface="Cambria Math" panose="02040503050406030204" pitchFamily="18" charset="0"/>
                            </a:rPr>
                          </m:ctrlPr>
                        </m:sSubPr>
                        <m:e>
                          <m:r>
                            <a:rPr lang="es-CO" sz="3200" i="1">
                              <a:latin typeface="Cambria Math"/>
                            </a:rPr>
                            <m:t>𝑇</m:t>
                          </m:r>
                        </m:e>
                        <m:sub>
                          <m:r>
                            <a:rPr lang="es-CO" sz="3200" i="1">
                              <a:latin typeface="Cambria Math"/>
                            </a:rPr>
                            <m:t>𝑠𝑎𝑙</m:t>
                          </m:r>
                        </m:sub>
                      </m:sSub>
                      <m:r>
                        <a:rPr lang="es-CO" sz="3200" b="0" i="1" smtClean="0">
                          <a:latin typeface="Cambria Math"/>
                        </a:rPr>
                        <m:t>=</m:t>
                      </m:r>
                      <m:r>
                        <a:rPr lang="es-CO" sz="3200" b="0" i="1" smtClean="0">
                          <a:latin typeface="Cambria Math"/>
                        </a:rPr>
                        <m:t>𝑛</m:t>
                      </m:r>
                      <m:sSub>
                        <m:sSubPr>
                          <m:ctrlPr>
                            <a:rPr lang="es-CO" sz="3200" i="1">
                              <a:latin typeface="Cambria Math" panose="02040503050406030204" pitchFamily="18" charset="0"/>
                            </a:rPr>
                          </m:ctrlPr>
                        </m:sSubPr>
                        <m:e>
                          <m:r>
                            <a:rPr lang="es-CO" sz="3200" i="1">
                              <a:latin typeface="Cambria Math"/>
                            </a:rPr>
                            <m:t>𝑇</m:t>
                          </m:r>
                        </m:e>
                        <m:sub>
                          <m:r>
                            <a:rPr lang="es-CO" sz="3200" b="0" i="1" smtClean="0">
                              <a:latin typeface="Cambria Math"/>
                            </a:rPr>
                            <m:t>𝑒𝑛𝑡</m:t>
                          </m:r>
                        </m:sub>
                      </m:sSub>
                    </m:oMath>
                  </m:oMathPara>
                </a14:m>
                <a:endParaRPr lang="es-CO" sz="3200"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1462746" y="5293507"/>
                <a:ext cx="6840760" cy="1097480"/>
              </a:xfrm>
              <a:prstGeom prst="rect">
                <a:avLst/>
              </a:prstGeom>
              <a:blipFill rotWithShape="1">
                <a:blip r:embed="rId6" cstate="print"/>
                <a:stretch>
                  <a:fillRect/>
                </a:stretch>
              </a:blipFill>
            </p:spPr>
            <p:txBody>
              <a:bodyPr/>
              <a:lstStyle/>
              <a:p>
                <a:r>
                  <a:rPr lang="es-CO">
                    <a:noFill/>
                  </a:rPr>
                  <a:t> </a:t>
                </a:r>
              </a:p>
            </p:txBody>
          </p:sp>
        </mc:Fallback>
      </mc:AlternateContent>
      <p:sp>
        <p:nvSpPr>
          <p:cNvPr id="7" name="6 CuadroTexto"/>
          <p:cNvSpPr txBox="1"/>
          <p:nvPr/>
        </p:nvSpPr>
        <p:spPr>
          <a:xfrm>
            <a:off x="899592" y="2276872"/>
            <a:ext cx="1656184" cy="2031325"/>
          </a:xfrm>
          <a:prstGeom prst="rect">
            <a:avLst/>
          </a:prstGeom>
          <a:noFill/>
        </p:spPr>
        <p:txBody>
          <a:bodyPr wrap="square" rtlCol="0">
            <a:spAutoFit/>
          </a:bodyPr>
          <a:lstStyle/>
          <a:p>
            <a:r>
              <a:rPr lang="es-CO" dirty="0"/>
              <a:t>Qué dispositivo eléctrico se asemeja a un par de engranajes acoplados?</a:t>
            </a:r>
          </a:p>
        </p:txBody>
      </p:sp>
      <p:sp>
        <p:nvSpPr>
          <p:cNvPr id="8" name="7 CuadroTexto"/>
          <p:cNvSpPr txBox="1"/>
          <p:nvPr/>
        </p:nvSpPr>
        <p:spPr>
          <a:xfrm>
            <a:off x="971600" y="4869160"/>
            <a:ext cx="2291260" cy="646331"/>
          </a:xfrm>
          <a:prstGeom prst="rect">
            <a:avLst/>
          </a:prstGeom>
          <a:noFill/>
        </p:spPr>
        <p:txBody>
          <a:bodyPr wrap="square" rtlCol="0">
            <a:spAutoFit/>
          </a:bodyPr>
          <a:lstStyle/>
          <a:p>
            <a:r>
              <a:rPr lang="es-CO" dirty="0"/>
              <a:t>UN TRNASFORMADOR</a:t>
            </a:r>
          </a:p>
        </p:txBody>
      </p:sp>
    </p:spTree>
    <p:extLst>
      <p:ext uri="{BB962C8B-B14F-4D97-AF65-F5344CB8AC3E}">
        <p14:creationId xmlns:p14="http://schemas.microsoft.com/office/powerpoint/2010/main" val="203042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1 Título"/>
          <p:cNvSpPr txBox="1">
            <a:spLocks/>
          </p:cNvSpPr>
          <p:nvPr/>
        </p:nvSpPr>
        <p:spPr>
          <a:xfrm>
            <a:off x="4860032" y="476672"/>
            <a:ext cx="3888432" cy="467072"/>
          </a:xfrm>
          <a:prstGeom prst="rect">
            <a:avLst/>
          </a:prstGeom>
        </p:spPr>
        <p:txBody>
          <a:bodyPr vert="horz" lIns="45720" rIns="45720" bIns="45720" anchor="b">
            <a:normAutofit fontScale="47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dirty="0"/>
              <a:t>Superficies conjugadas</a:t>
            </a:r>
          </a:p>
        </p:txBody>
      </p:sp>
      <p:pic>
        <p:nvPicPr>
          <p:cNvPr id="33794" name="Picture 2"/>
          <p:cNvPicPr>
            <a:picLocks noChangeAspect="1" noChangeArrowheads="1"/>
          </p:cNvPicPr>
          <p:nvPr/>
        </p:nvPicPr>
        <p:blipFill>
          <a:blip r:embed="rId2" cstate="print"/>
          <a:srcRect l="30439" t="27532" r="36909" b="12422"/>
          <a:stretch>
            <a:fillRect/>
          </a:stretch>
        </p:blipFill>
        <p:spPr bwMode="auto">
          <a:xfrm>
            <a:off x="2123728" y="1052736"/>
            <a:ext cx="4875296" cy="5040560"/>
          </a:xfrm>
          <a:prstGeom prst="rect">
            <a:avLst/>
          </a:prstGeom>
          <a:noFill/>
          <a:ln w="9525">
            <a:noFill/>
            <a:miter lim="800000"/>
            <a:headEnd/>
            <a:tailEnd/>
          </a:ln>
        </p:spPr>
      </p:pic>
    </p:spTree>
    <p:extLst>
      <p:ext uri="{BB962C8B-B14F-4D97-AF65-F5344CB8AC3E}">
        <p14:creationId xmlns:p14="http://schemas.microsoft.com/office/powerpoint/2010/main" val="225239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6"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155"/>
          <a:stretch/>
        </p:blipFill>
        <p:spPr bwMode="auto">
          <a:xfrm>
            <a:off x="3266976" y="2893108"/>
            <a:ext cx="3033216" cy="3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Text Box 7"/>
          <p:cNvSpPr txBox="1">
            <a:spLocks noChangeArrowheads="1"/>
          </p:cNvSpPr>
          <p:nvPr/>
        </p:nvSpPr>
        <p:spPr bwMode="auto">
          <a:xfrm>
            <a:off x="899592" y="973453"/>
            <a:ext cx="720129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s-MX" sz="2400" dirty="0"/>
              <a:t>Ley fundamental del engranaje:</a:t>
            </a:r>
            <a:r>
              <a:rPr lang="es-MX" sz="2400" i="1" dirty="0"/>
              <a:t> para mantener una relación de transmisión constante, la normal de contacto de las superficies conjugadas, debe interceptar a la línea que une los centros de giro siempre en el mismo punto</a:t>
            </a:r>
            <a:endParaRPr lang="es-ES" sz="2400" dirty="0"/>
          </a:p>
        </p:txBody>
      </p:sp>
      <p:sp>
        <p:nvSpPr>
          <p:cNvPr id="6"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a:t>Engranajes</a:t>
            </a: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611188" y="1265238"/>
            <a:ext cx="53292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2800" i="1" dirty="0"/>
              <a:t>Involuta o envolvente</a:t>
            </a:r>
            <a:endParaRPr lang="es-ES" sz="2800" i="1" dirty="0"/>
          </a:p>
        </p:txBody>
      </p:sp>
      <p:pic>
        <p:nvPicPr>
          <p:cNvPr id="9220"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639"/>
          <a:stretch/>
        </p:blipFill>
        <p:spPr bwMode="auto">
          <a:xfrm>
            <a:off x="827584" y="1822450"/>
            <a:ext cx="3451225" cy="350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06"/>
          <a:stretch/>
        </p:blipFill>
        <p:spPr bwMode="auto">
          <a:xfrm>
            <a:off x="5220072" y="1861762"/>
            <a:ext cx="2578100" cy="3425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Text Box 8"/>
          <p:cNvSpPr txBox="1">
            <a:spLocks noChangeArrowheads="1"/>
          </p:cNvSpPr>
          <p:nvPr/>
        </p:nvSpPr>
        <p:spPr bwMode="auto">
          <a:xfrm>
            <a:off x="827585" y="5516563"/>
            <a:ext cx="8316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s-MX" sz="2400" i="1" dirty="0"/>
              <a:t>Satisface la ley fundamental de engranaje.</a:t>
            </a:r>
            <a:endParaRPr lang="es-ES" sz="2400" i="1" dirty="0"/>
          </a:p>
        </p:txBody>
      </p:sp>
      <p:sp>
        <p:nvSpPr>
          <p:cNvPr id="7"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a:t>Engranajes</a:t>
            </a: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Text Box 6"/>
          <p:cNvSpPr txBox="1">
            <a:spLocks noChangeArrowheads="1"/>
          </p:cNvSpPr>
          <p:nvPr/>
        </p:nvSpPr>
        <p:spPr bwMode="auto">
          <a:xfrm>
            <a:off x="6367886" y="2548879"/>
            <a:ext cx="293118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1400" dirty="0"/>
              <a:t>Cabeza de diente: “</a:t>
            </a:r>
            <a:r>
              <a:rPr lang="es-MX" sz="1400" dirty="0" err="1"/>
              <a:t>adedum</a:t>
            </a:r>
            <a:r>
              <a:rPr lang="es-MX" sz="1400" dirty="0"/>
              <a:t>”</a:t>
            </a:r>
          </a:p>
          <a:p>
            <a:pPr eaLnBrk="1" hangingPunct="1">
              <a:spcBef>
                <a:spcPct val="50000"/>
              </a:spcBef>
            </a:pPr>
            <a:r>
              <a:rPr lang="es-MX" sz="1400" dirty="0"/>
              <a:t>Pie de diente: “</a:t>
            </a:r>
            <a:r>
              <a:rPr lang="es-MX" sz="1400" dirty="0" err="1"/>
              <a:t>dedendum</a:t>
            </a:r>
            <a:r>
              <a:rPr lang="es-MX" sz="1400" dirty="0"/>
              <a:t>”</a:t>
            </a:r>
            <a:endParaRPr lang="es-ES" sz="1400" dirty="0"/>
          </a:p>
        </p:txBody>
      </p:sp>
      <p:sp>
        <p:nvSpPr>
          <p:cNvPr id="66568" name="Text Box 8"/>
          <p:cNvSpPr txBox="1">
            <a:spLocks noChangeArrowheads="1"/>
          </p:cNvSpPr>
          <p:nvPr/>
        </p:nvSpPr>
        <p:spPr bwMode="auto">
          <a:xfrm>
            <a:off x="2051720" y="5392488"/>
            <a:ext cx="66758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MX" sz="2400" dirty="0"/>
              <a:t>¿A que corresponde el círculo primitivo?</a:t>
            </a:r>
            <a:endParaRPr lang="es-ES" sz="2400" dirty="0"/>
          </a:p>
        </p:txBody>
      </p:sp>
      <p:sp>
        <p:nvSpPr>
          <p:cNvPr id="7" name="1 Título"/>
          <p:cNvSpPr txBox="1">
            <a:spLocks/>
          </p:cNvSpPr>
          <p:nvPr/>
        </p:nvSpPr>
        <p:spPr>
          <a:xfrm>
            <a:off x="4860032" y="476672"/>
            <a:ext cx="3888432" cy="467072"/>
          </a:xfrm>
          <a:prstGeom prst="rect">
            <a:avLst/>
          </a:prstGeom>
        </p:spPr>
        <p:txBody>
          <a:bodyPr vert="horz" lIns="45720" rIns="45720" bIns="45720" anchor="b">
            <a:normAutofit fontScale="62500" lnSpcReduction="20000"/>
          </a:bodyPr>
          <a:lstStyle>
            <a:lvl1pPr algn="r" rtl="0" eaLnBrk="1" latinLnBrk="0" hangingPunct="1">
              <a:spcBef>
                <a:spcPct val="0"/>
              </a:spcBef>
              <a:buNone/>
              <a:defRPr kumimoji="0" sz="45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pPr fontAlgn="auto">
              <a:spcAft>
                <a:spcPts val="0"/>
              </a:spcAft>
            </a:pPr>
            <a:r>
              <a:rPr lang="es-CO"/>
              <a:t>Engranajes</a:t>
            </a:r>
            <a:endParaRPr lang="es-CO" dirty="0"/>
          </a:p>
        </p:txBody>
      </p:sp>
      <p:pic>
        <p:nvPicPr>
          <p:cNvPr id="23553" name="Picture 1"/>
          <p:cNvPicPr>
            <a:picLocks noChangeAspect="1" noChangeArrowheads="1"/>
          </p:cNvPicPr>
          <p:nvPr/>
        </p:nvPicPr>
        <p:blipFill>
          <a:blip r:embed="rId2" cstate="print"/>
          <a:srcRect l="40120" t="25219" r="7304" b="10797"/>
          <a:stretch>
            <a:fillRect/>
          </a:stretch>
        </p:blipFill>
        <p:spPr bwMode="auto">
          <a:xfrm>
            <a:off x="539552" y="1268760"/>
            <a:ext cx="5832648" cy="399075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animEffect transition="in" filter="circle(in)">
                                      <p:cBhvr>
                                        <p:cTn id="7" dur="2000"/>
                                        <p:tgtEl>
                                          <p:spTgt spid="66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Diapositiva 1 - &amp;quot;Engranajes&amp;quot;&quot;/&gt;&lt;property id=&quot;20307&quot; value=&quot;297&quot;/&gt;&lt;/object&gt;&lt;object type=&quot;3&quot; unique_id=&quot;10005&quot;&gt;&lt;property id=&quot;20148&quot; value=&quot;5&quot;/&gt;&lt;property id=&quot;20300&quot; value=&quot;Diapositiva 2&quot;/&gt;&lt;property id=&quot;20307&quot; value=&quot;270&quot;/&gt;&lt;/object&gt;&lt;object type=&quot;3&quot; unique_id=&quot;10006&quot;&gt;&lt;property id=&quot;20148&quot; value=&quot;5&quot;/&gt;&lt;property id=&quot;20300&quot; value=&quot;Diapositiva 3&quot;/&gt;&lt;property id=&quot;20307&quot; value=&quot;311&quot;/&gt;&lt;/object&gt;&lt;object type=&quot;3&quot; unique_id=&quot;10007&quot;&gt;&lt;property id=&quot;20148&quot; value=&quot;5&quot;/&gt;&lt;property id=&quot;20300&quot; value=&quot;Diapositiva 4 - &amp;quot;Engranajes&amp;quot;&quot;/&gt;&lt;property id=&quot;20307&quot; value=&quot;272&quot;/&gt;&lt;/object&gt;&lt;object type=&quot;3&quot; unique_id=&quot;10008&quot;&gt;&lt;property id=&quot;20148&quot; value=&quot;5&quot;/&gt;&lt;property id=&quot;20300&quot; value=&quot;Diapositiva 5 - &amp;quot;Engranajes&amp;quot;&quot;/&gt;&lt;property id=&quot;20307&quot; value=&quot;309&quot;/&gt;&lt;/object&gt;&lt;object type=&quot;3&quot; unique_id=&quot;10009&quot;&gt;&lt;property id=&quot;20148&quot; value=&quot;5&quot;/&gt;&lt;property id=&quot;20300&quot; value=&quot;Diapositiva 6&quot;/&gt;&lt;property id=&quot;20307&quot; value=&quot;312&quot;/&gt;&lt;/object&gt;&lt;object type=&quot;3&quot; unique_id=&quot;10010&quot;&gt;&lt;property id=&quot;20148&quot; value=&quot;5&quot;/&gt;&lt;property id=&quot;20300&quot; value=&quot;Diapositiva 7&quot;/&gt;&lt;property id=&quot;20307&quot; value=&quot;274&quot;/&gt;&lt;/object&gt;&lt;object type=&quot;3&quot; unique_id=&quot;10011&quot;&gt;&lt;property id=&quot;20148&quot; value=&quot;5&quot;/&gt;&lt;property id=&quot;20300&quot; value=&quot;Diapositiva 8&quot;/&gt;&lt;property id=&quot;20307&quot; value=&quot;275&quot;/&gt;&lt;/object&gt;&lt;object type=&quot;3&quot; unique_id=&quot;10012&quot;&gt;&lt;property id=&quot;20148&quot; value=&quot;5&quot;/&gt;&lt;property id=&quot;20300&quot; value=&quot;Diapositiva 9&quot;/&gt;&lt;property id=&quot;20307&quot; value=&quot;276&quot;/&gt;&lt;/object&gt;&lt;object type=&quot;3&quot; unique_id=&quot;10013&quot;&gt;&lt;property id=&quot;20148&quot; value=&quot;5&quot;/&gt;&lt;property id=&quot;20300&quot; value=&quot;Diapositiva 10&quot;/&gt;&lt;property id=&quot;20307&quot; value=&quot;277&quot;/&gt;&lt;/object&gt;&lt;object type=&quot;3&quot; unique_id=&quot;10014&quot;&gt;&lt;property id=&quot;20148&quot; value=&quot;5&quot;/&gt;&lt;property id=&quot;20300&quot; value=&quot;Diapositiva 11&quot;/&gt;&lt;property id=&quot;20307&quot; value=&quot;278&quot;/&gt;&lt;/object&gt;&lt;object type=&quot;3&quot; unique_id=&quot;10015&quot;&gt;&lt;property id=&quot;20148&quot; value=&quot;5&quot;/&gt;&lt;property id=&quot;20300&quot; value=&quot;Diapositiva 12&quot;/&gt;&lt;property id=&quot;20307&quot; value=&quot;279&quot;/&gt;&lt;/object&gt;&lt;object type=&quot;3&quot; unique_id=&quot;10016&quot;&gt;&lt;property id=&quot;20148&quot; value=&quot;5&quot;/&gt;&lt;property id=&quot;20300&quot; value=&quot;Diapositiva 13&quot;/&gt;&lt;property id=&quot;20307&quot; value=&quot;280&quot;/&gt;&lt;/object&gt;&lt;object type=&quot;3&quot; unique_id=&quot;10017&quot;&gt;&lt;property id=&quot;20148&quot; value=&quot;5&quot;/&gt;&lt;property id=&quot;20300&quot; value=&quot;Diapositiva 14&quot;/&gt;&lt;property id=&quot;20307&quot; value=&quot;282&quot;/&gt;&lt;/object&gt;&lt;object type=&quot;3&quot; unique_id=&quot;10018&quot;&gt;&lt;property id=&quot;20148&quot; value=&quot;5&quot;/&gt;&lt;property id=&quot;20300&quot; value=&quot;Diapositiva 15&quot;/&gt;&lt;property id=&quot;20307&quot; value=&quot;283&quot;/&gt;&lt;/object&gt;&lt;object type=&quot;3&quot; unique_id=&quot;10019&quot;&gt;&lt;property id=&quot;20148&quot; value=&quot;5&quot;/&gt;&lt;property id=&quot;20300&quot; value=&quot;Diapositiva 16&quot;/&gt;&lt;property id=&quot;20307&quot; value=&quot;281&quot;/&gt;&lt;/object&gt;&lt;object type=&quot;3&quot; unique_id=&quot;10020&quot;&gt;&lt;property id=&quot;20148&quot; value=&quot;5&quot;/&gt;&lt;property id=&quot;20300&quot; value=&quot;Diapositiva 17&quot;/&gt;&lt;property id=&quot;20307&quot; value=&quot;284&quot;/&gt;&lt;/object&gt;&lt;object type=&quot;3&quot; unique_id=&quot;10021&quot;&gt;&lt;property id=&quot;20148&quot; value=&quot;5&quot;/&gt;&lt;property id=&quot;20300&quot; value=&quot;Diapositiva 18&quot;/&gt;&lt;property id=&quot;20307&quot; value=&quot;302&quot;/&gt;&lt;/object&gt;&lt;object type=&quot;3&quot; unique_id=&quot;10022&quot;&gt;&lt;property id=&quot;20148&quot; value=&quot;5&quot;/&gt;&lt;property id=&quot;20300&quot; value=&quot;Diapositiva 19&quot;/&gt;&lt;property id=&quot;20307&quot; value=&quot;303&quot;/&gt;&lt;/object&gt;&lt;object type=&quot;3&quot; unique_id=&quot;10023&quot;&gt;&lt;property id=&quot;20148&quot; value=&quot;5&quot;/&gt;&lt;property id=&quot;20300&quot; value=&quot;Diapositiva 20&quot;/&gt;&lt;property id=&quot;20307&quot; value=&quot;304&quot;/&gt;&lt;/object&gt;&lt;object type=&quot;3&quot; unique_id=&quot;10024&quot;&gt;&lt;property id=&quot;20148&quot; value=&quot;5&quot;/&gt;&lt;property id=&quot;20300&quot; value=&quot;Diapositiva 29&quot;/&gt;&lt;property id=&quot;20307&quot; value=&quot;305&quot;/&gt;&lt;/object&gt;&lt;object type=&quot;3&quot; unique_id=&quot;10025&quot;&gt;&lt;property id=&quot;20148&quot; value=&quot;5&quot;/&gt;&lt;property id=&quot;20300&quot; value=&quot;Diapositiva 28&quot;/&gt;&lt;property id=&quot;20307&quot; value=&quot;310&quot;/&gt;&lt;/object&gt;&lt;object type=&quot;3&quot; unique_id=&quot;10026&quot;&gt;&lt;property id=&quot;20148&quot; value=&quot;5&quot;/&gt;&lt;property id=&quot;20300&quot; value=&quot;Diapositiva 24&quot;/&gt;&lt;property id=&quot;20307&quot; value=&quot;313&quot;/&gt;&lt;/object&gt;&lt;object type=&quot;3&quot; unique_id=&quot;10152&quot;&gt;&lt;property id=&quot;20148&quot; value=&quot;5&quot;/&gt;&lt;property id=&quot;20300&quot; value=&quot;Diapositiva 21&quot;/&gt;&lt;property id=&quot;20307&quot; value=&quot;314&quot;/&gt;&lt;/object&gt;&lt;object type=&quot;3&quot; unique_id=&quot;10153&quot;&gt;&lt;property id=&quot;20148&quot; value=&quot;5&quot;/&gt;&lt;property id=&quot;20300&quot; value=&quot;Diapositiva 22&quot;/&gt;&lt;property id=&quot;20307&quot; value=&quot;315&quot;/&gt;&lt;/object&gt;&lt;object type=&quot;3&quot; unique_id=&quot;10154&quot;&gt;&lt;property id=&quot;20148&quot; value=&quot;5&quot;/&gt;&lt;property id=&quot;20300&quot; value=&quot;Diapositiva 23&quot;/&gt;&lt;property id=&quot;20307&quot; value=&quot;316&quot;/&gt;&lt;/object&gt;&lt;object type=&quot;3&quot; unique_id=&quot;10155&quot;&gt;&lt;property id=&quot;20148&quot; value=&quot;5&quot;/&gt;&lt;property id=&quot;20300&quot; value=&quot;Diapositiva 26&quot;/&gt;&lt;property id=&quot;20307&quot; value=&quot;317&quot;/&gt;&lt;/object&gt;&lt;object type=&quot;3&quot; unique_id=&quot;10301&quot;&gt;&lt;property id=&quot;20148&quot; value=&quot;5&quot;/&gt;&lt;property id=&quot;20300&quot; value=&quot;Diapositiva 27&quot;/&gt;&lt;property id=&quot;20307&quot; value=&quot;318&quot;/&gt;&lt;/object&gt;&lt;object type=&quot;3&quot; unique_id=&quot;10302&quot;&gt;&lt;property id=&quot;20148&quot; value=&quot;5&quot;/&gt;&lt;property id=&quot;20300&quot; value=&quot;Diapositiva 30&quot;/&gt;&lt;property id=&quot;20307&quot; value=&quot;319&quot;/&gt;&lt;/object&gt;&lt;object type=&quot;3&quot; unique_id=&quot;10303&quot;&gt;&lt;property id=&quot;20148&quot; value=&quot;5&quot;/&gt;&lt;property id=&quot;20300&quot; value=&quot;Diapositiva 31&quot;/&gt;&lt;property id=&quot;20307&quot; value=&quot;320&quot;/&gt;&lt;/object&gt;&lt;object type=&quot;3&quot; unique_id=&quot;10304&quot;&gt;&lt;property id=&quot;20148&quot; value=&quot;5&quot;/&gt;&lt;property id=&quot;20300&quot; value=&quot;Diapositiva 32&quot;/&gt;&lt;property id=&quot;20307&quot; value=&quot;321&quot;/&gt;&lt;/object&gt;&lt;object type=&quot;3&quot; unique_id=&quot;10470&quot;&gt;&lt;property id=&quot;20148&quot; value=&quot;5&quot;/&gt;&lt;property id=&quot;20300&quot; value=&quot;Diapositiva 25&quot;/&gt;&lt;property id=&quot;20307&quot; value=&quot;323&quot;/&gt;&lt;/object&gt;&lt;object type=&quot;3&quot; unique_id=&quot;10471&quot;&gt;&lt;property id=&quot;20148&quot; value=&quot;5&quot;/&gt;&lt;property id=&quot;20300&quot; value=&quot;Diapositiva 33&quot;/&gt;&lt;property id=&quot;20307&quot; value=&quot;322&quot;/&gt;&lt;/object&gt;&lt;object type=&quot;3&quot; unique_id=&quot;10612&quot;&gt;&lt;property id=&quot;20148&quot; value=&quot;5&quot;/&gt;&lt;property id=&quot;20300&quot; value=&quot;Diapositiva 34&quot;/&gt;&lt;property id=&quot;20307&quot; value=&quot;325&quot;/&gt;&lt;/object&gt;&lt;object type=&quot;3&quot; unique_id=&quot;10613&quot;&gt;&lt;property id=&quot;20148&quot; value=&quot;5&quot;/&gt;&lt;property id=&quot;20300&quot; value=&quot;Diapositiva 35&quot;/&gt;&lt;property id=&quot;20307&quot; value=&quot;326&quot;/&gt;&lt;/object&gt;&lt;object type=&quot;3&quot; unique_id=&quot;10614&quot;&gt;&lt;property id=&quot;20148&quot; value=&quot;5&quot;/&gt;&lt;property id=&quot;20300&quot; value=&quot;Diapositiva 36&quot;/&gt;&lt;property id=&quot;20307&quot; value=&quot;327&quot;/&gt;&lt;/object&gt;&lt;object type=&quot;3&quot; unique_id=&quot;10615&quot;&gt;&lt;property id=&quot;20148&quot; value=&quot;5&quot;/&gt;&lt;property id=&quot;20300&quot; value=&quot;Diapositiva 37&quot;/&gt;&lt;property id=&quot;20307&quot; value=&quot;324&quot;/&gt;&lt;/object&gt;&lt;object type=&quot;3&quot; unique_id=&quot;10616&quot;&gt;&lt;property id=&quot;20148&quot; value=&quot;5&quot;/&gt;&lt;property id=&quot;20300&quot; value=&quot;Diapositiva 38&quot;/&gt;&lt;property id=&quot;20307&quot; value=&quot;328&quot;/&gt;&lt;/object&gt;&lt;object type=&quot;3&quot; unique_id=&quot;10617&quot;&gt;&lt;property id=&quot;20148&quot; value=&quot;5&quot;/&gt;&lt;property id=&quot;20300&quot; value=&quot;Diapositiva 39&quot;/&gt;&lt;property id=&quot;20307&quot; value=&quot;329&quot;/&gt;&lt;/object&gt;&lt;object type=&quot;3&quot; unique_id=&quot;10618&quot;&gt;&lt;property id=&quot;20148&quot; value=&quot;5&quot;/&gt;&lt;property id=&quot;20300&quot; value=&quot;Diapositiva 40&quot;/&gt;&lt;property id=&quot;20307&quot; value=&quot;330&quot;/&gt;&lt;/object&gt;&lt;object type=&quot;3&quot; unique_id=&quot;10619&quot;&gt;&lt;property id=&quot;20148&quot; value=&quot;5&quot;/&gt;&lt;property id=&quot;20300&quot; value=&quot;Diapositiva 41&quot;/&gt;&lt;property id=&quot;20307&quot; value=&quot;331&quot;/&gt;&lt;/object&gt;&lt;object type=&quot;3&quot; unique_id=&quot;10620&quot;&gt;&lt;property id=&quot;20148&quot; value=&quot;5&quot;/&gt;&lt;property id=&quot;20300&quot; value=&quot;Diapositiva 42&quot;/&gt;&lt;property id=&quot;20307&quot; value=&quot;332&quot;/&gt;&lt;/object&gt;&lt;object type=&quot;3&quot; unique_id=&quot;10621&quot;&gt;&lt;property id=&quot;20148&quot; value=&quot;5&quot;/&gt;&lt;property id=&quot;20300&quot; value=&quot;Diapositiva 43&quot;/&gt;&lt;property id=&quot;20307&quot; value=&quot;333&quot;/&gt;&lt;/object&gt;&lt;object type=&quot;3&quot; unique_id=&quot;10622&quot;&gt;&lt;property id=&quot;20148&quot; value=&quot;5&quot;/&gt;&lt;property id=&quot;20300&quot; value=&quot;Diapositiva 44&quot;/&gt;&lt;property id=&quot;20307&quot; value=&quot;334&quot;/&gt;&lt;/object&gt;&lt;object type=&quot;3&quot; unique_id=&quot;10623&quot;&gt;&lt;property id=&quot;20148&quot; value=&quot;5&quot;/&gt;&lt;property id=&quot;20300&quot; value=&quot;Diapositiva 45&quot;/&gt;&lt;property id=&quot;20307&quot; value=&quot;337&quot;/&gt;&lt;/object&gt;&lt;object type=&quot;3&quot; unique_id=&quot;10624&quot;&gt;&lt;property id=&quot;20148&quot; value=&quot;5&quot;/&gt;&lt;property id=&quot;20300&quot; value=&quot;Diapositiva 46&quot;/&gt;&lt;property id=&quot;20307&quot; value=&quot;335&quot;/&gt;&lt;/object&gt;&lt;object type=&quot;3&quot; unique_id=&quot;10625&quot;&gt;&lt;property id=&quot;20148&quot; value=&quot;5&quot;/&gt;&lt;property id=&quot;20300&quot; value=&quot;Diapositiva 47&quot;/&gt;&lt;property id=&quot;20307&quot; value=&quot;336&quot;/&gt;&lt;/object&gt;&lt;object type=&quot;3&quot; unique_id=&quot;10626&quot;&gt;&lt;property id=&quot;20148&quot; value=&quot;5&quot;/&gt;&lt;property id=&quot;20300&quot; value=&quot;Diapositiva 48&quot;/&gt;&lt;property id=&quot;20307&quot; value=&quot;338&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o">
  <a:themeElements>
    <a:clrScheme name="Aspect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o">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o">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1941</TotalTime>
  <Words>974</Words>
  <Application>Microsoft Office PowerPoint</Application>
  <PresentationFormat>Presentación en pantalla (4:3)</PresentationFormat>
  <Paragraphs>114</Paragraphs>
  <Slides>42</Slides>
  <Notes>1</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42</vt:i4>
      </vt:variant>
    </vt:vector>
  </HeadingPairs>
  <TitlesOfParts>
    <vt:vector size="50" baseType="lpstr">
      <vt:lpstr>Arial</vt:lpstr>
      <vt:lpstr>Calibri</vt:lpstr>
      <vt:lpstr>Cambria Math</vt:lpstr>
      <vt:lpstr>Symbol</vt:lpstr>
      <vt:lpstr>Verdana</vt:lpstr>
      <vt:lpstr>Wingdings 2</vt:lpstr>
      <vt:lpstr>Aspecto</vt:lpstr>
      <vt:lpstr>Ecuación</vt:lpstr>
      <vt:lpstr>Engranajes</vt:lpstr>
      <vt:lpstr>Presentación de PowerPoint</vt:lpstr>
      <vt:lpstr>Presentación de PowerPoint</vt:lpstr>
      <vt:lpstr>Engranajes</vt:lpstr>
      <vt:lpstr>Engranajes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IRAT</dc:creator>
  <cp:lastModifiedBy>Alejandro Muñoz Rodriguez</cp:lastModifiedBy>
  <cp:revision>110</cp:revision>
  <cp:lastPrinted>2017-02-20T17:38:45Z</cp:lastPrinted>
  <dcterms:created xsi:type="dcterms:W3CDTF">2006-08-02T21:36:43Z</dcterms:created>
  <dcterms:modified xsi:type="dcterms:W3CDTF">2021-04-30T13:59:18Z</dcterms:modified>
</cp:coreProperties>
</file>